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74" r:id="rId5"/>
    <p:sldId id="259" r:id="rId6"/>
    <p:sldId id="265" r:id="rId7"/>
    <p:sldId id="4378" r:id="rId8"/>
    <p:sldId id="1879256301" r:id="rId9"/>
    <p:sldId id="1879256296" r:id="rId10"/>
    <p:sldId id="4381" r:id="rId11"/>
    <p:sldId id="4370" r:id="rId12"/>
    <p:sldId id="4367" r:id="rId13"/>
    <p:sldId id="1879256303" r:id="rId14"/>
    <p:sldId id="1879256282"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7D"/>
    <a:srgbClr val="25BCBD"/>
    <a:srgbClr val="43BCBD"/>
    <a:srgbClr val="5380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70610" autoAdjust="0"/>
  </p:normalViewPr>
  <p:slideViewPr>
    <p:cSldViewPr snapToGrid="0">
      <p:cViewPr varScale="1">
        <p:scale>
          <a:sx n="61" d="100"/>
          <a:sy n="61" d="100"/>
        </p:scale>
        <p:origin x="153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Francisco 5G" userId="3b0058b5-fab8-4961-9205-990333d1b1ba" providerId="ADAL" clId="{B18460D5-2BEB-42A6-8397-615B80F56FA3}"/>
    <pc:docChg chg="undo addSld delSld modSld">
      <pc:chgData name="Esther Francisco 5G" userId="3b0058b5-fab8-4961-9205-990333d1b1ba" providerId="ADAL" clId="{B18460D5-2BEB-42A6-8397-615B80F56FA3}" dt="2023-11-08T17:12:54.854" v="100" actId="20577"/>
      <pc:docMkLst>
        <pc:docMk/>
      </pc:docMkLst>
      <pc:sldChg chg="modNotesTx">
        <pc:chgData name="Esther Francisco 5G" userId="3b0058b5-fab8-4961-9205-990333d1b1ba" providerId="ADAL" clId="{B18460D5-2BEB-42A6-8397-615B80F56FA3}" dt="2023-11-08T17:03:08.077" v="72" actId="20577"/>
        <pc:sldMkLst>
          <pc:docMk/>
          <pc:sldMk cId="706514020" sldId="259"/>
        </pc:sldMkLst>
      </pc:sldChg>
      <pc:sldChg chg="modNotesTx">
        <pc:chgData name="Esther Francisco 5G" userId="3b0058b5-fab8-4961-9205-990333d1b1ba" providerId="ADAL" clId="{B18460D5-2BEB-42A6-8397-615B80F56FA3}" dt="2023-11-08T17:03:02.064" v="71" actId="20577"/>
        <pc:sldMkLst>
          <pc:docMk/>
          <pc:sldMk cId="2051122902" sldId="265"/>
        </pc:sldMkLst>
      </pc:sldChg>
      <pc:sldChg chg="delSp modSp">
        <pc:chgData name="Esther Francisco 5G" userId="3b0058b5-fab8-4961-9205-990333d1b1ba" providerId="ADAL" clId="{B18460D5-2BEB-42A6-8397-615B80F56FA3}" dt="2023-11-08T17:03:18.489" v="76"/>
        <pc:sldMkLst>
          <pc:docMk/>
          <pc:sldMk cId="3116833179" sldId="274"/>
        </pc:sldMkLst>
        <pc:spChg chg="mod">
          <ac:chgData name="Esther Francisco 5G" userId="3b0058b5-fab8-4961-9205-990333d1b1ba" providerId="ADAL" clId="{B18460D5-2BEB-42A6-8397-615B80F56FA3}" dt="2023-11-08T17:03:15.533" v="73" actId="20577"/>
          <ac:spMkLst>
            <pc:docMk/>
            <pc:sldMk cId="3116833179" sldId="274"/>
            <ac:spMk id="2" creationId="{24ED997A-D7A0-FC41-B4F1-6CE7BF83E8AF}"/>
          </ac:spMkLst>
        </pc:spChg>
        <pc:spChg chg="del mod">
          <ac:chgData name="Esther Francisco 5G" userId="3b0058b5-fab8-4961-9205-990333d1b1ba" providerId="ADAL" clId="{B18460D5-2BEB-42A6-8397-615B80F56FA3}" dt="2023-11-08T17:03:18.489" v="76"/>
          <ac:spMkLst>
            <pc:docMk/>
            <pc:sldMk cId="3116833179" sldId="274"/>
            <ac:spMk id="3" creationId="{C96A8115-1658-4B6D-8E54-173EE15E0897}"/>
          </ac:spMkLst>
        </pc:spChg>
      </pc:sldChg>
      <pc:sldChg chg="del">
        <pc:chgData name="Esther Francisco 5G" userId="3b0058b5-fab8-4961-9205-990333d1b1ba" providerId="ADAL" clId="{B18460D5-2BEB-42A6-8397-615B80F56FA3}" dt="2023-11-08T17:06:05.446" v="77" actId="2696"/>
        <pc:sldMkLst>
          <pc:docMk/>
          <pc:sldMk cId="939620343" sldId="297"/>
        </pc:sldMkLst>
      </pc:sldChg>
      <pc:sldChg chg="modNotesTx">
        <pc:chgData name="Esther Francisco 5G" userId="3b0058b5-fab8-4961-9205-990333d1b1ba" providerId="ADAL" clId="{B18460D5-2BEB-42A6-8397-615B80F56FA3}" dt="2023-11-08T17:12:54.854" v="100" actId="20577"/>
        <pc:sldMkLst>
          <pc:docMk/>
          <pc:sldMk cId="692891531" sldId="298"/>
        </pc:sldMkLst>
      </pc:sldChg>
      <pc:sldChg chg="del modTransition">
        <pc:chgData name="Esther Francisco 5G" userId="3b0058b5-fab8-4961-9205-990333d1b1ba" providerId="ADAL" clId="{B18460D5-2BEB-42A6-8397-615B80F56FA3}" dt="2023-11-08T16:59:17.838" v="11" actId="2696"/>
        <pc:sldMkLst>
          <pc:docMk/>
          <pc:sldMk cId="979044890" sldId="4356"/>
        </pc:sldMkLst>
      </pc:sldChg>
      <pc:sldChg chg="modSp add modNotesTx">
        <pc:chgData name="Esther Francisco 5G" userId="3b0058b5-fab8-4961-9205-990333d1b1ba" providerId="ADAL" clId="{B18460D5-2BEB-42A6-8397-615B80F56FA3}" dt="2023-11-08T17:02:49.738" v="69" actId="20577"/>
        <pc:sldMkLst>
          <pc:docMk/>
          <pc:sldMk cId="3463709332" sldId="4367"/>
        </pc:sldMkLst>
        <pc:spChg chg="mod">
          <ac:chgData name="Esther Francisco 5G" userId="3b0058b5-fab8-4961-9205-990333d1b1ba" providerId="ADAL" clId="{B18460D5-2BEB-42A6-8397-615B80F56FA3}" dt="2023-11-08T16:59:50.779" v="16" actId="208"/>
          <ac:spMkLst>
            <pc:docMk/>
            <pc:sldMk cId="3463709332" sldId="4367"/>
            <ac:spMk id="3" creationId="{929C48A6-0BA9-4F72-A3D8-63A073722338}"/>
          </ac:spMkLst>
        </pc:spChg>
      </pc:sldChg>
      <pc:sldChg chg="modSp add modNotesTx">
        <pc:chgData name="Esther Francisco 5G" userId="3b0058b5-fab8-4961-9205-990333d1b1ba" providerId="ADAL" clId="{B18460D5-2BEB-42A6-8397-615B80F56FA3}" dt="2023-11-08T17:02:46.438" v="68" actId="20577"/>
        <pc:sldMkLst>
          <pc:docMk/>
          <pc:sldMk cId="809699386" sldId="4370"/>
        </pc:sldMkLst>
        <pc:spChg chg="mod">
          <ac:chgData name="Esther Francisco 5G" userId="3b0058b5-fab8-4961-9205-990333d1b1ba" providerId="ADAL" clId="{B18460D5-2BEB-42A6-8397-615B80F56FA3}" dt="2023-11-08T16:59:41.091" v="15" actId="208"/>
          <ac:spMkLst>
            <pc:docMk/>
            <pc:sldMk cId="809699386" sldId="4370"/>
            <ac:spMk id="16" creationId="{18F4296E-0CE4-4EE7-9AF7-47971D49BD83}"/>
          </ac:spMkLst>
        </pc:spChg>
      </pc:sldChg>
      <pc:sldChg chg="modNotesTx">
        <pc:chgData name="Esther Francisco 5G" userId="3b0058b5-fab8-4961-9205-990333d1b1ba" providerId="ADAL" clId="{B18460D5-2BEB-42A6-8397-615B80F56FA3}" dt="2023-11-08T17:02:58.233" v="70" actId="20577"/>
        <pc:sldMkLst>
          <pc:docMk/>
          <pc:sldMk cId="3579156431" sldId="4378"/>
        </pc:sldMkLst>
      </pc:sldChg>
      <pc:sldChg chg="addSp modSp add del modNotesTx">
        <pc:chgData name="Esther Francisco 5G" userId="3b0058b5-fab8-4961-9205-990333d1b1ba" providerId="ADAL" clId="{B18460D5-2BEB-42A6-8397-615B80F56FA3}" dt="2023-11-08T17:02:42.664" v="67" actId="20577"/>
        <pc:sldMkLst>
          <pc:docMk/>
          <pc:sldMk cId="3444167969" sldId="4381"/>
        </pc:sldMkLst>
        <pc:spChg chg="mod">
          <ac:chgData name="Esther Francisco 5G" userId="3b0058b5-fab8-4961-9205-990333d1b1ba" providerId="ADAL" clId="{B18460D5-2BEB-42A6-8397-615B80F56FA3}" dt="2023-11-08T17:01:40.403" v="61" actId="1076"/>
          <ac:spMkLst>
            <pc:docMk/>
            <pc:sldMk cId="3444167969" sldId="4381"/>
            <ac:spMk id="4" creationId="{D13BF755-3BB5-4FA3-835B-9A632ECD4778}"/>
          </ac:spMkLst>
        </pc:spChg>
        <pc:spChg chg="mod">
          <ac:chgData name="Esther Francisco 5G" userId="3b0058b5-fab8-4961-9205-990333d1b1ba" providerId="ADAL" clId="{B18460D5-2BEB-42A6-8397-615B80F56FA3}" dt="2023-11-08T17:01:40.403" v="61" actId="1076"/>
          <ac:spMkLst>
            <pc:docMk/>
            <pc:sldMk cId="3444167969" sldId="4381"/>
            <ac:spMk id="9" creationId="{46E54E0F-3DB1-4834-AA60-0AAA4E55DC23}"/>
          </ac:spMkLst>
        </pc:spChg>
        <pc:spChg chg="mod">
          <ac:chgData name="Esther Francisco 5G" userId="3b0058b5-fab8-4961-9205-990333d1b1ba" providerId="ADAL" clId="{B18460D5-2BEB-42A6-8397-615B80F56FA3}" dt="2023-11-08T17:01:40.403" v="61" actId="1076"/>
          <ac:spMkLst>
            <pc:docMk/>
            <pc:sldMk cId="3444167969" sldId="4381"/>
            <ac:spMk id="10" creationId="{60EBCDF4-553C-4A4A-AD4D-721011950FA2}"/>
          </ac:spMkLst>
        </pc:spChg>
        <pc:spChg chg="mod">
          <ac:chgData name="Esther Francisco 5G" userId="3b0058b5-fab8-4961-9205-990333d1b1ba" providerId="ADAL" clId="{B18460D5-2BEB-42A6-8397-615B80F56FA3}" dt="2023-11-08T17:01:40.403" v="61" actId="1076"/>
          <ac:spMkLst>
            <pc:docMk/>
            <pc:sldMk cId="3444167969" sldId="4381"/>
            <ac:spMk id="11" creationId="{FB0BEDC1-6A85-4077-A36E-A4464282A0A7}"/>
          </ac:spMkLst>
        </pc:spChg>
        <pc:spChg chg="mod">
          <ac:chgData name="Esther Francisco 5G" userId="3b0058b5-fab8-4961-9205-990333d1b1ba" providerId="ADAL" clId="{B18460D5-2BEB-42A6-8397-615B80F56FA3}" dt="2023-11-08T17:01:40.403" v="61" actId="1076"/>
          <ac:spMkLst>
            <pc:docMk/>
            <pc:sldMk cId="3444167969" sldId="4381"/>
            <ac:spMk id="12" creationId="{25E59A32-793A-4FDD-A8AC-A05B94B4F86E}"/>
          </ac:spMkLst>
        </pc:spChg>
        <pc:spChg chg="mod">
          <ac:chgData name="Esther Francisco 5G" userId="3b0058b5-fab8-4961-9205-990333d1b1ba" providerId="ADAL" clId="{B18460D5-2BEB-42A6-8397-615B80F56FA3}" dt="2023-11-08T17:01:40.403" v="61" actId="1076"/>
          <ac:spMkLst>
            <pc:docMk/>
            <pc:sldMk cId="3444167969" sldId="4381"/>
            <ac:spMk id="13" creationId="{F3FB9141-D1F1-4F5B-9C02-63D07D94E8BE}"/>
          </ac:spMkLst>
        </pc:spChg>
        <pc:spChg chg="mod">
          <ac:chgData name="Esther Francisco 5G" userId="3b0058b5-fab8-4961-9205-990333d1b1ba" providerId="ADAL" clId="{B18460D5-2BEB-42A6-8397-615B80F56FA3}" dt="2023-11-08T17:01:40.403" v="61" actId="1076"/>
          <ac:spMkLst>
            <pc:docMk/>
            <pc:sldMk cId="3444167969" sldId="4381"/>
            <ac:spMk id="14" creationId="{C8CA9AA3-03FF-4F27-893F-C9C33FD2EDD7}"/>
          </ac:spMkLst>
        </pc:spChg>
        <pc:spChg chg="mod">
          <ac:chgData name="Esther Francisco 5G" userId="3b0058b5-fab8-4961-9205-990333d1b1ba" providerId="ADAL" clId="{B18460D5-2BEB-42A6-8397-615B80F56FA3}" dt="2023-11-08T17:01:40.403" v="61" actId="1076"/>
          <ac:spMkLst>
            <pc:docMk/>
            <pc:sldMk cId="3444167969" sldId="4381"/>
            <ac:spMk id="15" creationId="{64AD56EA-1979-4AF0-A396-EE8A1DC2E4C7}"/>
          </ac:spMkLst>
        </pc:spChg>
        <pc:spChg chg="mod">
          <ac:chgData name="Esther Francisco 5G" userId="3b0058b5-fab8-4961-9205-990333d1b1ba" providerId="ADAL" clId="{B18460D5-2BEB-42A6-8397-615B80F56FA3}" dt="2023-11-08T17:01:30.767" v="58" actId="1076"/>
          <ac:spMkLst>
            <pc:docMk/>
            <pc:sldMk cId="3444167969" sldId="4381"/>
            <ac:spMk id="16" creationId="{BC5F682D-9DD3-488C-B9EB-E722799BE8F8}"/>
          </ac:spMkLst>
        </pc:spChg>
        <pc:spChg chg="mod">
          <ac:chgData name="Esther Francisco 5G" userId="3b0058b5-fab8-4961-9205-990333d1b1ba" providerId="ADAL" clId="{B18460D5-2BEB-42A6-8397-615B80F56FA3}" dt="2023-11-08T17:01:40.403" v="61" actId="1076"/>
          <ac:spMkLst>
            <pc:docMk/>
            <pc:sldMk cId="3444167969" sldId="4381"/>
            <ac:spMk id="17" creationId="{5ED29D53-EA0D-4332-BDDA-D8F234CB4068}"/>
          </ac:spMkLst>
        </pc:spChg>
        <pc:spChg chg="mod">
          <ac:chgData name="Esther Francisco 5G" userId="3b0058b5-fab8-4961-9205-990333d1b1ba" providerId="ADAL" clId="{B18460D5-2BEB-42A6-8397-615B80F56FA3}" dt="2023-11-08T17:01:30.767" v="58" actId="1076"/>
          <ac:spMkLst>
            <pc:docMk/>
            <pc:sldMk cId="3444167969" sldId="4381"/>
            <ac:spMk id="18" creationId="{315FA620-573D-452A-8C61-739DA67297A3}"/>
          </ac:spMkLst>
        </pc:spChg>
        <pc:spChg chg="mod">
          <ac:chgData name="Esther Francisco 5G" userId="3b0058b5-fab8-4961-9205-990333d1b1ba" providerId="ADAL" clId="{B18460D5-2BEB-42A6-8397-615B80F56FA3}" dt="2023-11-08T17:01:40.403" v="61" actId="1076"/>
          <ac:spMkLst>
            <pc:docMk/>
            <pc:sldMk cId="3444167969" sldId="4381"/>
            <ac:spMk id="19" creationId="{F00AE34C-8F61-4FA0-A705-EDFB59B16490}"/>
          </ac:spMkLst>
        </pc:spChg>
        <pc:spChg chg="add mod">
          <ac:chgData name="Esther Francisco 5G" userId="3b0058b5-fab8-4961-9205-990333d1b1ba" providerId="ADAL" clId="{B18460D5-2BEB-42A6-8397-615B80F56FA3}" dt="2023-11-08T17:01:34.131" v="59" actId="1076"/>
          <ac:spMkLst>
            <pc:docMk/>
            <pc:sldMk cId="3444167969" sldId="4381"/>
            <ac:spMk id="20" creationId="{D0B957D2-1F6C-40BC-9C69-1343A9CA50A2}"/>
          </ac:spMkLst>
        </pc:spChg>
        <pc:picChg chg="add">
          <ac:chgData name="Esther Francisco 5G" userId="3b0058b5-fab8-4961-9205-990333d1b1ba" providerId="ADAL" clId="{B18460D5-2BEB-42A6-8397-615B80F56FA3}" dt="2023-11-08T17:02:08.202" v="62"/>
          <ac:picMkLst>
            <pc:docMk/>
            <pc:sldMk cId="3444167969" sldId="4381"/>
            <ac:picMk id="21" creationId="{35616830-C5A6-43CA-A955-C50AF21D9683}"/>
          </ac:picMkLst>
        </pc:picChg>
      </pc:sldChg>
      <pc:sldChg chg="addSp modSp add modNotesTx">
        <pc:chgData name="Esther Francisco 5G" userId="3b0058b5-fab8-4961-9205-990333d1b1ba" providerId="ADAL" clId="{B18460D5-2BEB-42A6-8397-615B80F56FA3}" dt="2023-11-08T17:07:39.535" v="80"/>
        <pc:sldMkLst>
          <pc:docMk/>
          <pc:sldMk cId="419193904" sldId="1879256282"/>
        </pc:sldMkLst>
        <pc:picChg chg="add">
          <ac:chgData name="Esther Francisco 5G" userId="3b0058b5-fab8-4961-9205-990333d1b1ba" providerId="ADAL" clId="{B18460D5-2BEB-42A6-8397-615B80F56FA3}" dt="2023-11-08T17:02:11.911" v="64"/>
          <ac:picMkLst>
            <pc:docMk/>
            <pc:sldMk cId="419193904" sldId="1879256282"/>
            <ac:picMk id="4" creationId="{54F51869-0CBE-4FF1-B762-6D86635E6437}"/>
          </ac:picMkLst>
        </pc:picChg>
        <pc:picChg chg="add">
          <ac:chgData name="Esther Francisco 5G" userId="3b0058b5-fab8-4961-9205-990333d1b1ba" providerId="ADAL" clId="{B18460D5-2BEB-42A6-8397-615B80F56FA3}" dt="2023-11-08T17:07:39.535" v="80"/>
          <ac:picMkLst>
            <pc:docMk/>
            <pc:sldMk cId="419193904" sldId="1879256282"/>
            <ac:picMk id="5" creationId="{2767BF3D-A3F3-434C-96A9-A5D4044A8B6C}"/>
          </ac:picMkLst>
        </pc:picChg>
        <pc:picChg chg="add">
          <ac:chgData name="Esther Francisco 5G" userId="3b0058b5-fab8-4961-9205-990333d1b1ba" providerId="ADAL" clId="{B18460D5-2BEB-42A6-8397-615B80F56FA3}" dt="2023-11-08T17:07:39.535" v="80"/>
          <ac:picMkLst>
            <pc:docMk/>
            <pc:sldMk cId="419193904" sldId="1879256282"/>
            <ac:picMk id="7" creationId="{CD3CE8CE-467E-492A-93D8-81CC63B532AF}"/>
          </ac:picMkLst>
        </pc:picChg>
        <pc:picChg chg="mod">
          <ac:chgData name="Esther Francisco 5G" userId="3b0058b5-fab8-4961-9205-990333d1b1ba" providerId="ADAL" clId="{B18460D5-2BEB-42A6-8397-615B80F56FA3}" dt="2023-11-08T17:07:38.085" v="79" actId="1076"/>
          <ac:picMkLst>
            <pc:docMk/>
            <pc:sldMk cId="419193904" sldId="1879256282"/>
            <ac:picMk id="10" creationId="{3328C49A-52E2-4786-907A-130D7650ACCA}"/>
          </ac:picMkLst>
        </pc:picChg>
      </pc:sldChg>
      <pc:sldChg chg="del">
        <pc:chgData name="Esther Francisco 5G" userId="3b0058b5-fab8-4961-9205-990333d1b1ba" providerId="ADAL" clId="{B18460D5-2BEB-42A6-8397-615B80F56FA3}" dt="2023-11-08T16:57:38.300" v="5" actId="2696"/>
        <pc:sldMkLst>
          <pc:docMk/>
          <pc:sldMk cId="1879205692" sldId="1879256286"/>
        </pc:sldMkLst>
      </pc:sldChg>
      <pc:sldChg chg="del">
        <pc:chgData name="Esther Francisco 5G" userId="3b0058b5-fab8-4961-9205-990333d1b1ba" providerId="ADAL" clId="{B18460D5-2BEB-42A6-8397-615B80F56FA3}" dt="2023-11-08T16:57:19.710" v="0" actId="2696"/>
        <pc:sldMkLst>
          <pc:docMk/>
          <pc:sldMk cId="4267562894" sldId="1879256289"/>
        </pc:sldMkLst>
      </pc:sldChg>
      <pc:sldChg chg="del">
        <pc:chgData name="Esther Francisco 5G" userId="3b0058b5-fab8-4961-9205-990333d1b1ba" providerId="ADAL" clId="{B18460D5-2BEB-42A6-8397-615B80F56FA3}" dt="2023-11-08T16:57:21.584" v="3" actId="2696"/>
        <pc:sldMkLst>
          <pc:docMk/>
          <pc:sldMk cId="3204613762" sldId="1879256299"/>
        </pc:sldMkLst>
      </pc:sldChg>
      <pc:sldChg chg="del">
        <pc:chgData name="Esther Francisco 5G" userId="3b0058b5-fab8-4961-9205-990333d1b1ba" providerId="ADAL" clId="{B18460D5-2BEB-42A6-8397-615B80F56FA3}" dt="2023-11-08T16:57:22.050" v="4" actId="2696"/>
        <pc:sldMkLst>
          <pc:docMk/>
          <pc:sldMk cId="1370894285" sldId="1879256300"/>
        </pc:sldMkLst>
      </pc:sldChg>
      <pc:sldChg chg="del">
        <pc:chgData name="Esther Francisco 5G" userId="3b0058b5-fab8-4961-9205-990333d1b1ba" providerId="ADAL" clId="{B18460D5-2BEB-42A6-8397-615B80F56FA3}" dt="2023-11-08T16:57:20.448" v="1" actId="2696"/>
        <pc:sldMkLst>
          <pc:docMk/>
          <pc:sldMk cId="115181826" sldId="1879256302"/>
        </pc:sldMkLst>
      </pc:sldChg>
      <pc:sldChg chg="add del modNotesTx">
        <pc:chgData name="Esther Francisco 5G" userId="3b0058b5-fab8-4961-9205-990333d1b1ba" providerId="ADAL" clId="{B18460D5-2BEB-42A6-8397-615B80F56FA3}" dt="2023-11-08T17:06:49.173" v="78" actId="2696"/>
        <pc:sldMkLst>
          <pc:docMk/>
          <pc:sldMk cId="3594175391" sldId="1879256302"/>
        </pc:sldMkLst>
      </pc:sldChg>
      <pc:sldChg chg="addSp modSp add modNotesTx">
        <pc:chgData name="Esther Francisco 5G" userId="3b0058b5-fab8-4961-9205-990333d1b1ba" providerId="ADAL" clId="{B18460D5-2BEB-42A6-8397-615B80F56FA3}" dt="2023-11-08T17:12:19.207" v="98" actId="12"/>
        <pc:sldMkLst>
          <pc:docMk/>
          <pc:sldMk cId="57441091" sldId="1879256303"/>
        </pc:sldMkLst>
        <pc:spChg chg="add mod">
          <ac:chgData name="Esther Francisco 5G" userId="3b0058b5-fab8-4961-9205-990333d1b1ba" providerId="ADAL" clId="{B18460D5-2BEB-42A6-8397-615B80F56FA3}" dt="2023-11-08T17:01:08.788" v="48" actId="20577"/>
          <ac:spMkLst>
            <pc:docMk/>
            <pc:sldMk cId="57441091" sldId="1879256303"/>
            <ac:spMk id="3" creationId="{D01439BA-DD0A-4AB5-BCBE-B3F2912142FB}"/>
          </ac:spMkLst>
        </pc:spChg>
        <pc:spChg chg="add">
          <ac:chgData name="Esther Francisco 5G" userId="3b0058b5-fab8-4961-9205-990333d1b1ba" providerId="ADAL" clId="{B18460D5-2BEB-42A6-8397-615B80F56FA3}" dt="2023-11-08T17:08:37.497" v="82"/>
          <ac:spMkLst>
            <pc:docMk/>
            <pc:sldMk cId="57441091" sldId="1879256303"/>
            <ac:spMk id="5" creationId="{D1F38210-6629-4993-9BA9-8B9BD51F5CD7}"/>
          </ac:spMkLst>
        </pc:spChg>
        <pc:spChg chg="add mod">
          <ac:chgData name="Esther Francisco 5G" userId="3b0058b5-fab8-4961-9205-990333d1b1ba" providerId="ADAL" clId="{B18460D5-2BEB-42A6-8397-615B80F56FA3}" dt="2023-11-08T17:10:42.427" v="91" actId="14100"/>
          <ac:spMkLst>
            <pc:docMk/>
            <pc:sldMk cId="57441091" sldId="1879256303"/>
            <ac:spMk id="6" creationId="{D86A997A-F190-4C71-897B-D9EF013842D0}"/>
          </ac:spMkLst>
        </pc:spChg>
        <pc:picChg chg="add mod">
          <ac:chgData name="Esther Francisco 5G" userId="3b0058b5-fab8-4961-9205-990333d1b1ba" providerId="ADAL" clId="{B18460D5-2BEB-42A6-8397-615B80F56FA3}" dt="2023-11-08T17:10:17.987" v="85" actId="1076"/>
          <ac:picMkLst>
            <pc:docMk/>
            <pc:sldMk cId="57441091" sldId="1879256303"/>
            <ac:picMk id="2" creationId="{64846735-E70A-402C-A9F9-3E3FAE477FF2}"/>
          </ac:picMkLst>
        </pc:picChg>
        <pc:picChg chg="add">
          <ac:chgData name="Esther Francisco 5G" userId="3b0058b5-fab8-4961-9205-990333d1b1ba" providerId="ADAL" clId="{B18460D5-2BEB-42A6-8397-615B80F56FA3}" dt="2023-11-08T17:02:10.385" v="63"/>
          <ac:picMkLst>
            <pc:docMk/>
            <pc:sldMk cId="57441091" sldId="1879256303"/>
            <ac:picMk id="4" creationId="{E854A6EE-C853-4EC6-B8E4-4EDC1DACD8F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0BD6A-EB39-413B-981C-590B28FA5924}" type="datetimeFigureOut">
              <a:rPr lang="en-GB" smtClean="0"/>
              <a:t>08/11/2023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1AF3E-A3C0-4E60-9E94-75CC577BD783}" type="slidenum">
              <a:rPr lang="en-GB" smtClean="0"/>
              <a:t>‹#›</a:t>
            </a:fld>
            <a:endParaRPr lang="en-GB"/>
          </a:p>
        </p:txBody>
      </p:sp>
    </p:spTree>
    <p:extLst>
      <p:ext uri="{BB962C8B-B14F-4D97-AF65-F5344CB8AC3E}">
        <p14:creationId xmlns:p14="http://schemas.microsoft.com/office/powerpoint/2010/main" val="2751280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cottishfuturestrust.org.uk/storage/uploads/deloittesfteconomicimpact4g5gfinalreportforpublication.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t>
            </a:r>
            <a:r>
              <a:rPr lang="en-US" dirty="0" err="1"/>
              <a:t>Scotlands</a:t>
            </a:r>
            <a:r>
              <a:rPr lang="en-US" dirty="0"/>
              <a:t> 5G Future.</a:t>
            </a:r>
          </a:p>
          <a:p>
            <a:endParaRPr lang="en-US" dirty="0"/>
          </a:p>
          <a:p>
            <a:r>
              <a:rPr lang="en-US" dirty="0"/>
              <a:t>Me Introduction – role of Business Engagement Manager.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Role of S5GC -Scots Gov invested £124m setting up 8 Innovation Centres to grow the economy. S5GC are relatively new borne in 2019 with the remit is to transform those key sectors by innovation disruption through advanced wireless technology. </a:t>
            </a:r>
          </a:p>
          <a:p>
            <a:endParaRPr lang="en-US" dirty="0"/>
          </a:p>
          <a:p>
            <a:r>
              <a:rPr lang="en-US" dirty="0"/>
              <a:t>Scotland’s 5G Strategy:</a:t>
            </a:r>
            <a:endParaRPr lang="en-US" dirty="0">
              <a:cs typeface="Calibri"/>
            </a:endParaRPr>
          </a:p>
          <a:p>
            <a:r>
              <a:rPr lang="en-US" dirty="0"/>
              <a:t>“Place Scotland at the forefront of the 5G revolution and to establish the whole country as a leading 5G digital nation"</a:t>
            </a:r>
          </a:p>
          <a:p>
            <a:r>
              <a:rPr lang="en-US" dirty="0"/>
              <a:t>Economic Gains: £17bn increase GDP by 2035</a:t>
            </a:r>
          </a:p>
          <a:p>
            <a:r>
              <a:rPr lang="en-US" dirty="0"/>
              <a:t>Jobs: create 3,000 new businesses and 160,000 new jobs</a:t>
            </a:r>
          </a:p>
          <a:p>
            <a:endParaRPr lang="en-US" dirty="0"/>
          </a:p>
          <a:p>
            <a:pPr fontAlgn="base"/>
            <a:r>
              <a:rPr lang="en-US" sz="1200" kern="1200" dirty="0">
                <a:solidFill>
                  <a:schemeClr val="tx1"/>
                </a:solidFill>
                <a:effectLst/>
                <a:latin typeface="+mn-lt"/>
                <a:ea typeface="+mn-ea"/>
                <a:cs typeface="+mn-cs"/>
              </a:rPr>
              <a:t>​We are positioning to be one of the ‘Go to’ innovation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 our aim to drive Scottish society forward and unlock new opportunities​ and markets through advanced wireless technologies</a:t>
            </a:r>
            <a:endParaRPr lang="en-GB" i="1" dirty="0"/>
          </a:p>
          <a:p>
            <a:endParaRPr lang="en-US" dirty="0"/>
          </a:p>
          <a:p>
            <a:pPr fontAlgn="base"/>
            <a:r>
              <a:rPr lang="en-GB" sz="1200" kern="1200" dirty="0">
                <a:solidFill>
                  <a:schemeClr val="tx1"/>
                </a:solidFill>
                <a:effectLst/>
                <a:latin typeface="+mn-lt"/>
                <a:ea typeface="+mn-ea"/>
                <a:cs typeface="+mn-cs"/>
              </a:rPr>
              <a:t>Today I want to touch upon learnings highlighting 5G R&amp;D, applications, technology transition, infrastructure, and opportunities in support of the SFT </a:t>
            </a:r>
            <a:r>
              <a:rPr lang="en-GB" sz="1200" kern="1200" dirty="0">
                <a:solidFill>
                  <a:schemeClr val="tx1"/>
                </a:solidFill>
                <a:effectLst/>
                <a:latin typeface="+mn-lt"/>
                <a:ea typeface="+mn-ea"/>
                <a:cs typeface="+mn-cs"/>
                <a:hlinkClick r:id="rId3"/>
              </a:rPr>
              <a:t>Deloitte Report</a:t>
            </a:r>
            <a:r>
              <a:rPr lang="en-GB" sz="1200" kern="1200" dirty="0">
                <a:solidFill>
                  <a:schemeClr val="tx1"/>
                </a:solidFill>
                <a:effectLst/>
                <a:latin typeface="+mn-lt"/>
                <a:ea typeface="+mn-ea"/>
                <a:cs typeface="+mn-cs"/>
              </a:rPr>
              <a:t>.  This conference today will benefit SME’s by helping to understand both the challenges and the opportunities offered by the 5G rollout and emerging advanced wireless technologies in the areas of sustainable mobility and decarbonisation. </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a:t>
            </a:r>
          </a:p>
          <a:p>
            <a:endParaRPr lang="en-US" dirty="0">
              <a:cs typeface="Calibri"/>
            </a:endParaRPr>
          </a:p>
        </p:txBody>
      </p:sp>
      <p:sp>
        <p:nvSpPr>
          <p:cNvPr id="4" name="Slide Number Placeholder 3"/>
          <p:cNvSpPr>
            <a:spLocks noGrp="1"/>
          </p:cNvSpPr>
          <p:nvPr>
            <p:ph type="sldNum" sz="quarter" idx="5"/>
          </p:nvPr>
        </p:nvSpPr>
        <p:spPr/>
        <p:txBody>
          <a:bodyPr/>
          <a:lstStyle/>
          <a:p>
            <a:fld id="{18F6D375-87F2-4E88-AB39-03CF89DFCC02}" type="slidenum">
              <a:rPr lang="en-GB" smtClean="0"/>
              <a:t>1</a:t>
            </a:fld>
            <a:endParaRPr lang="en-GB"/>
          </a:p>
        </p:txBody>
      </p:sp>
    </p:spTree>
    <p:extLst>
      <p:ext uri="{BB962C8B-B14F-4D97-AF65-F5344CB8AC3E}">
        <p14:creationId xmlns:p14="http://schemas.microsoft.com/office/powerpoint/2010/main" val="3100832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a:p>
            <a:endParaRPr lang="en-GB" dirty="0"/>
          </a:p>
        </p:txBody>
      </p:sp>
      <p:sp>
        <p:nvSpPr>
          <p:cNvPr id="4" name="Slide Number Placeholder 3"/>
          <p:cNvSpPr>
            <a:spLocks noGrp="1"/>
          </p:cNvSpPr>
          <p:nvPr>
            <p:ph type="sldNum" sz="quarter" idx="5"/>
          </p:nvPr>
        </p:nvSpPr>
        <p:spPr/>
        <p:txBody>
          <a:bodyPr/>
          <a:lstStyle/>
          <a:p>
            <a:fld id="{18F6D375-87F2-4E88-AB39-03CF89DFCC02}" type="slidenum">
              <a:rPr lang="en-GB" smtClean="0"/>
              <a:t>11</a:t>
            </a:fld>
            <a:endParaRPr lang="en-GB"/>
          </a:p>
        </p:txBody>
      </p:sp>
    </p:spTree>
    <p:extLst>
      <p:ext uri="{BB962C8B-B14F-4D97-AF65-F5344CB8AC3E}">
        <p14:creationId xmlns:p14="http://schemas.microsoft.com/office/powerpoint/2010/main" val="1081223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18F6D375-87F2-4E88-AB39-03CF89DFCC02}" type="slidenum">
              <a:rPr lang="en-GB" smtClean="0"/>
              <a:t>12</a:t>
            </a:fld>
            <a:endParaRPr lang="en-GB"/>
          </a:p>
        </p:txBody>
      </p:sp>
    </p:spTree>
    <p:extLst>
      <p:ext uri="{BB962C8B-B14F-4D97-AF65-F5344CB8AC3E}">
        <p14:creationId xmlns:p14="http://schemas.microsoft.com/office/powerpoint/2010/main" val="3244381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CC1DC35-57A8-401A-AED7-675C737576AC}" type="slidenum">
              <a:rPr lang="en-GB" smtClean="0"/>
              <a:t>2</a:t>
            </a:fld>
            <a:endParaRPr lang="en-GB"/>
          </a:p>
        </p:txBody>
      </p:sp>
    </p:spTree>
    <p:extLst>
      <p:ext uri="{BB962C8B-B14F-4D97-AF65-F5344CB8AC3E}">
        <p14:creationId xmlns:p14="http://schemas.microsoft.com/office/powerpoint/2010/main" val="3351246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725DF1-1A93-487B-AEF0-A0BD4B6A3B80}" type="slidenum">
              <a:rPr lang="en-GB" smtClean="0"/>
              <a:t>3</a:t>
            </a:fld>
            <a:endParaRPr lang="en-GB"/>
          </a:p>
        </p:txBody>
      </p:sp>
    </p:spTree>
    <p:extLst>
      <p:ext uri="{BB962C8B-B14F-4D97-AF65-F5344CB8AC3E}">
        <p14:creationId xmlns:p14="http://schemas.microsoft.com/office/powerpoint/2010/main" val="178130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C1DC35-57A8-401A-AED7-675C737576AC}" type="slidenum">
              <a:rPr lang="en-GB" smtClean="0"/>
              <a:t>4</a:t>
            </a:fld>
            <a:endParaRPr lang="en-GB"/>
          </a:p>
        </p:txBody>
      </p:sp>
    </p:spTree>
    <p:extLst>
      <p:ext uri="{BB962C8B-B14F-4D97-AF65-F5344CB8AC3E}">
        <p14:creationId xmlns:p14="http://schemas.microsoft.com/office/powerpoint/2010/main" val="549682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u="none" dirty="0"/>
          </a:p>
        </p:txBody>
      </p:sp>
    </p:spTree>
    <p:extLst>
      <p:ext uri="{BB962C8B-B14F-4D97-AF65-F5344CB8AC3E}">
        <p14:creationId xmlns:p14="http://schemas.microsoft.com/office/powerpoint/2010/main" val="178130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C1DC35-57A8-401A-AED7-675C737576AC}" type="slidenum">
              <a:rPr lang="en-GB" smtClean="0"/>
              <a:t>7</a:t>
            </a:fld>
            <a:endParaRPr lang="en-GB"/>
          </a:p>
        </p:txBody>
      </p:sp>
    </p:spTree>
    <p:extLst>
      <p:ext uri="{BB962C8B-B14F-4D97-AF65-F5344CB8AC3E}">
        <p14:creationId xmlns:p14="http://schemas.microsoft.com/office/powerpoint/2010/main" val="234468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CC1DC35-57A8-401A-AED7-675C737576AC}" type="slidenum">
              <a:rPr lang="en-GB" smtClean="0"/>
              <a:t>8</a:t>
            </a:fld>
            <a:endParaRPr lang="en-GB"/>
          </a:p>
        </p:txBody>
      </p:sp>
    </p:spTree>
    <p:extLst>
      <p:ext uri="{BB962C8B-B14F-4D97-AF65-F5344CB8AC3E}">
        <p14:creationId xmlns:p14="http://schemas.microsoft.com/office/powerpoint/2010/main" val="3326657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CC1DC35-57A8-401A-AED7-675C737576AC}" type="slidenum">
              <a:rPr lang="en-GB" smtClean="0"/>
              <a:t>9</a:t>
            </a:fld>
            <a:endParaRPr lang="en-GB"/>
          </a:p>
        </p:txBody>
      </p:sp>
    </p:spTree>
    <p:extLst>
      <p:ext uri="{BB962C8B-B14F-4D97-AF65-F5344CB8AC3E}">
        <p14:creationId xmlns:p14="http://schemas.microsoft.com/office/powerpoint/2010/main" val="163192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Buildings Wireless connectivity can enable sensor-based smart heating and cooling processes to reduce consumption, while smart appliances could automatically coordinate to optimise energy use. </a:t>
            </a:r>
          </a:p>
          <a:p>
            <a:pPr marL="171450" indent="-171450">
              <a:buFont typeface="Arial" panose="020B0604020202020204" pitchFamily="34" charset="0"/>
              <a:buChar char="•"/>
            </a:pPr>
            <a:r>
              <a:rPr lang="en-GB" dirty="0"/>
              <a:t>Industry Automated processes in sectors ranging from manufacturing  to agriculture can increase efficiency, reducing energy and  resource usage. </a:t>
            </a:r>
          </a:p>
          <a:p>
            <a:pPr marL="171450" indent="-171450">
              <a:buFont typeface="Arial" panose="020B0604020202020204" pitchFamily="34" charset="0"/>
              <a:buChar char="•"/>
            </a:pPr>
            <a:r>
              <a:rPr lang="en-GB" dirty="0"/>
              <a:t>IT Systems Although more connected devices and sensors could increase energy use, 5G is expected to support higher energy efficiency, and related technologies such as cloud can reduce emissions compared to legacy IT systems. </a:t>
            </a:r>
          </a:p>
          <a:p>
            <a:pPr marL="171450" indent="-171450">
              <a:buFont typeface="Arial" panose="020B0604020202020204" pitchFamily="34" charset="0"/>
              <a:buChar char="•"/>
            </a:pPr>
            <a:r>
              <a:rPr lang="en-GB" dirty="0"/>
              <a:t>Energy grid A smarter energy grid with wirelessly connected devices facilitates the integration of renewables and could allow real-time optimisation of demand and supply. </a:t>
            </a:r>
          </a:p>
          <a:p>
            <a:pPr marL="171450" indent="-171450">
              <a:buFont typeface="Arial" panose="020B0604020202020204" pitchFamily="34" charset="0"/>
              <a:buChar char="•"/>
            </a:pPr>
            <a:r>
              <a:rPr lang="en-GB" dirty="0"/>
              <a:t>Transport Wireless connectivity reduces the need for travel and it can support  smart traffic management, connected and autonomous vehicles and ride-sharing, potentially reducing congestion.</a:t>
            </a:r>
          </a:p>
        </p:txBody>
      </p:sp>
      <p:sp>
        <p:nvSpPr>
          <p:cNvPr id="4" name="Slide Number Placeholder 3"/>
          <p:cNvSpPr>
            <a:spLocks noGrp="1"/>
          </p:cNvSpPr>
          <p:nvPr>
            <p:ph type="sldNum" sz="quarter" idx="5"/>
          </p:nvPr>
        </p:nvSpPr>
        <p:spPr/>
        <p:txBody>
          <a:bodyPr/>
          <a:lstStyle/>
          <a:p>
            <a:fld id="{D5A1AF3E-A3C0-4E60-9E94-75CC577BD783}" type="slidenum">
              <a:rPr lang="en-GB" smtClean="0"/>
              <a:t>10</a:t>
            </a:fld>
            <a:endParaRPr lang="en-GB"/>
          </a:p>
        </p:txBody>
      </p:sp>
    </p:spTree>
    <p:extLst>
      <p:ext uri="{BB962C8B-B14F-4D97-AF65-F5344CB8AC3E}">
        <p14:creationId xmlns:p14="http://schemas.microsoft.com/office/powerpoint/2010/main" val="3206113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hyperlink" Target="http://www.scotland5gcentre.org.u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1B3BF-F448-4A15-A805-4C2C087838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53C1D0-143D-4580-BAE9-1F02CF1CE3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07E14F-96CE-40A2-AD95-451C4E68671B}"/>
              </a:ext>
            </a:extLst>
          </p:cNvPr>
          <p:cNvSpPr>
            <a:spLocks noGrp="1"/>
          </p:cNvSpPr>
          <p:nvPr>
            <p:ph type="dt" sz="half" idx="10"/>
          </p:nvPr>
        </p:nvSpPr>
        <p:spPr/>
        <p:txBody>
          <a:bodyPr/>
          <a:lstStyle/>
          <a:p>
            <a:fld id="{E22C7847-0FD0-4165-9980-DF7E5E7DCCBB}" type="datetimeFigureOut">
              <a:rPr lang="en-GB" smtClean="0"/>
              <a:t>08/11/2023</a:t>
            </a:fld>
            <a:endParaRPr lang="en-GB"/>
          </a:p>
        </p:txBody>
      </p:sp>
      <p:sp>
        <p:nvSpPr>
          <p:cNvPr id="5" name="Footer Placeholder 4">
            <a:extLst>
              <a:ext uri="{FF2B5EF4-FFF2-40B4-BE49-F238E27FC236}">
                <a16:creationId xmlns:a16="http://schemas.microsoft.com/office/drawing/2014/main" id="{A9EFCBF0-D004-4AB1-80E5-2949239006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824108-B1E1-4FBD-890B-A6BF20E36847}"/>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276298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74A5-B5B9-4519-B98F-0E56122D3E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12ECF8-DFAB-41C5-AE1C-5EFB8A5F05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A8B1FF-A6AD-4959-B749-BF3601001EEF}"/>
              </a:ext>
            </a:extLst>
          </p:cNvPr>
          <p:cNvSpPr>
            <a:spLocks noGrp="1"/>
          </p:cNvSpPr>
          <p:nvPr>
            <p:ph type="dt" sz="half" idx="10"/>
          </p:nvPr>
        </p:nvSpPr>
        <p:spPr/>
        <p:txBody>
          <a:bodyPr/>
          <a:lstStyle/>
          <a:p>
            <a:fld id="{E22C7847-0FD0-4165-9980-DF7E5E7DCCBB}" type="datetimeFigureOut">
              <a:rPr lang="en-GB" smtClean="0"/>
              <a:t>08/11/2023</a:t>
            </a:fld>
            <a:endParaRPr lang="en-GB"/>
          </a:p>
        </p:txBody>
      </p:sp>
      <p:sp>
        <p:nvSpPr>
          <p:cNvPr id="5" name="Footer Placeholder 4">
            <a:extLst>
              <a:ext uri="{FF2B5EF4-FFF2-40B4-BE49-F238E27FC236}">
                <a16:creationId xmlns:a16="http://schemas.microsoft.com/office/drawing/2014/main" id="{2D90D06C-7DA0-46EA-813D-7A01194D42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9C8605-9600-4456-959A-BD5FFFE2E268}"/>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2932007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E7AFE9-E2CD-4ECD-BE7E-1665EF99D8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036128-B660-49AE-AE3F-9E0A4F791A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2F427F-1CD2-4F10-9AD4-D4623991D11D}"/>
              </a:ext>
            </a:extLst>
          </p:cNvPr>
          <p:cNvSpPr>
            <a:spLocks noGrp="1"/>
          </p:cNvSpPr>
          <p:nvPr>
            <p:ph type="dt" sz="half" idx="10"/>
          </p:nvPr>
        </p:nvSpPr>
        <p:spPr/>
        <p:txBody>
          <a:bodyPr/>
          <a:lstStyle/>
          <a:p>
            <a:fld id="{E22C7847-0FD0-4165-9980-DF7E5E7DCCBB}" type="datetimeFigureOut">
              <a:rPr lang="en-GB" smtClean="0"/>
              <a:t>08/11/2023</a:t>
            </a:fld>
            <a:endParaRPr lang="en-GB"/>
          </a:p>
        </p:txBody>
      </p:sp>
      <p:sp>
        <p:nvSpPr>
          <p:cNvPr id="5" name="Footer Placeholder 4">
            <a:extLst>
              <a:ext uri="{FF2B5EF4-FFF2-40B4-BE49-F238E27FC236}">
                <a16:creationId xmlns:a16="http://schemas.microsoft.com/office/drawing/2014/main" id="{6DE76ACD-9579-441B-B0EF-A80ECC9614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1D0171-2774-4854-BD15-B6F185A3AB2D}"/>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8285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_Title Slide">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9B274BB-1A08-F340-ABBE-30F0B134A27C}"/>
              </a:ext>
            </a:extLst>
          </p:cNvPr>
          <p:cNvSpPr/>
          <p:nvPr userDrawn="1"/>
        </p:nvSpPr>
        <p:spPr>
          <a:xfrm>
            <a:off x="-1651000" y="-5531748"/>
            <a:ext cx="11063495" cy="11063495"/>
          </a:xfrm>
          <a:prstGeom prst="ellipse">
            <a:avLst/>
          </a:prstGeom>
          <a:solidFill>
            <a:srgbClr val="25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B23F522-A22E-9E48-B52F-8BEC2D182E0D}"/>
              </a:ext>
            </a:extLst>
          </p:cNvPr>
          <p:cNvSpPr>
            <a:spLocks noGrp="1"/>
          </p:cNvSpPr>
          <p:nvPr>
            <p:ph type="ctrTitle"/>
          </p:nvPr>
        </p:nvSpPr>
        <p:spPr>
          <a:xfrm>
            <a:off x="838200" y="2099308"/>
            <a:ext cx="7404100" cy="1115044"/>
          </a:xfrm>
        </p:spPr>
        <p:txBody>
          <a:bodyPr lIns="0" tIns="0" rIns="0" bIns="0" anchor="b">
            <a:normAutofit/>
          </a:bodyPr>
          <a:lstStyle>
            <a:lvl1pPr algn="l">
              <a:defRPr sz="44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GB" dirty="0"/>
              <a:t>Click to edit Master title style</a:t>
            </a:r>
            <a:endParaRPr lang="en-US" dirty="0"/>
          </a:p>
        </p:txBody>
      </p:sp>
      <p:sp>
        <p:nvSpPr>
          <p:cNvPr id="13" name="Subtitle 2">
            <a:extLst>
              <a:ext uri="{FF2B5EF4-FFF2-40B4-BE49-F238E27FC236}">
                <a16:creationId xmlns:a16="http://schemas.microsoft.com/office/drawing/2014/main" id="{5D7A599B-67EC-334F-B654-FF7DB35679D1}"/>
              </a:ext>
            </a:extLst>
          </p:cNvPr>
          <p:cNvSpPr>
            <a:spLocks noGrp="1"/>
          </p:cNvSpPr>
          <p:nvPr>
            <p:ph type="subTitle" idx="1"/>
          </p:nvPr>
        </p:nvSpPr>
        <p:spPr>
          <a:xfrm>
            <a:off x="838200" y="3306427"/>
            <a:ext cx="6324600" cy="1115044"/>
          </a:xfrm>
        </p:spPr>
        <p:txBody>
          <a:bodyPr lIns="0" tIns="0" rIns="0" bIns="0"/>
          <a:lstStyle>
            <a:lvl1pPr marL="0" indent="0" algn="l">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1B9370EA-FBC4-7B42-B96F-9BB7FDEEC7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6192" y="281806"/>
            <a:ext cx="1955502" cy="2780480"/>
          </a:xfrm>
          <a:prstGeom prst="rect">
            <a:avLst/>
          </a:prstGeom>
        </p:spPr>
      </p:pic>
      <p:sp>
        <p:nvSpPr>
          <p:cNvPr id="17" name="Oval 16">
            <a:extLst>
              <a:ext uri="{FF2B5EF4-FFF2-40B4-BE49-F238E27FC236}">
                <a16:creationId xmlns:a16="http://schemas.microsoft.com/office/drawing/2014/main" id="{F5F96C57-1E54-EB4E-9E6B-97676BC8B8DD}"/>
              </a:ext>
            </a:extLst>
          </p:cNvPr>
          <p:cNvSpPr/>
          <p:nvPr userDrawn="1"/>
        </p:nvSpPr>
        <p:spPr>
          <a:xfrm>
            <a:off x="6998907" y="3062286"/>
            <a:ext cx="5599493" cy="5599493"/>
          </a:xfrm>
          <a:prstGeom prst="ellipse">
            <a:avLst/>
          </a:prstGeom>
          <a:solidFill>
            <a:srgbClr val="005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B1EB34-7078-DB41-838F-54B12F14C40B}"/>
              </a:ext>
            </a:extLst>
          </p:cNvPr>
          <p:cNvSpPr/>
          <p:nvPr userDrawn="1"/>
        </p:nvSpPr>
        <p:spPr>
          <a:xfrm>
            <a:off x="6299200" y="4820533"/>
            <a:ext cx="769951" cy="769951"/>
          </a:xfrm>
          <a:prstGeom prst="ellipse">
            <a:avLst/>
          </a:prstGeom>
          <a:solidFill>
            <a:srgbClr val="C4D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6ACFB3B-D545-7242-9502-0691C2D2A6F7}"/>
              </a:ext>
            </a:extLst>
          </p:cNvPr>
          <p:cNvPicPr>
            <a:picLocks noChangeAspect="1"/>
          </p:cNvPicPr>
          <p:nvPr userDrawn="1"/>
        </p:nvPicPr>
        <p:blipFill>
          <a:blip r:embed="rId3"/>
          <a:stretch>
            <a:fillRect/>
          </a:stretch>
        </p:blipFill>
        <p:spPr>
          <a:xfrm>
            <a:off x="838200" y="6161357"/>
            <a:ext cx="3925056" cy="189761"/>
          </a:xfrm>
          <a:prstGeom prst="rect">
            <a:avLst/>
          </a:prstGeom>
        </p:spPr>
      </p:pic>
      <p:pic>
        <p:nvPicPr>
          <p:cNvPr id="24" name="Picture 23">
            <a:hlinkClick r:id="rId4"/>
            <a:extLst>
              <a:ext uri="{FF2B5EF4-FFF2-40B4-BE49-F238E27FC236}">
                <a16:creationId xmlns:a16="http://schemas.microsoft.com/office/drawing/2014/main" id="{8E9725BE-A9DC-794B-9EAC-9FD2651383B0}"/>
              </a:ext>
            </a:extLst>
          </p:cNvPr>
          <p:cNvPicPr>
            <a:picLocks noChangeAspect="1"/>
          </p:cNvPicPr>
          <p:nvPr userDrawn="1"/>
        </p:nvPicPr>
        <p:blipFill>
          <a:blip r:embed="rId5"/>
          <a:stretch>
            <a:fillRect/>
          </a:stretch>
        </p:blipFill>
        <p:spPr>
          <a:xfrm>
            <a:off x="838200" y="485700"/>
            <a:ext cx="2756533" cy="189762"/>
          </a:xfrm>
          <a:prstGeom prst="rect">
            <a:avLst/>
          </a:prstGeom>
        </p:spPr>
      </p:pic>
    </p:spTree>
    <p:extLst>
      <p:ext uri="{BB962C8B-B14F-4D97-AF65-F5344CB8AC3E}">
        <p14:creationId xmlns:p14="http://schemas.microsoft.com/office/powerpoint/2010/main" val="395927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114C-17B3-4AD8-B833-31EB55A1B8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7EE302-37EC-47CA-8CCE-46927DAB0E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5933F2-7291-40D0-A073-59E582D4244F}"/>
              </a:ext>
            </a:extLst>
          </p:cNvPr>
          <p:cNvSpPr>
            <a:spLocks noGrp="1"/>
          </p:cNvSpPr>
          <p:nvPr>
            <p:ph type="dt" sz="half" idx="10"/>
          </p:nvPr>
        </p:nvSpPr>
        <p:spPr/>
        <p:txBody>
          <a:bodyPr/>
          <a:lstStyle/>
          <a:p>
            <a:fld id="{E22C7847-0FD0-4165-9980-DF7E5E7DCCBB}" type="datetimeFigureOut">
              <a:rPr lang="en-GB" smtClean="0"/>
              <a:t>08/11/2023</a:t>
            </a:fld>
            <a:endParaRPr lang="en-GB"/>
          </a:p>
        </p:txBody>
      </p:sp>
      <p:sp>
        <p:nvSpPr>
          <p:cNvPr id="5" name="Footer Placeholder 4">
            <a:extLst>
              <a:ext uri="{FF2B5EF4-FFF2-40B4-BE49-F238E27FC236}">
                <a16:creationId xmlns:a16="http://schemas.microsoft.com/office/drawing/2014/main" id="{0B1B03AF-E891-4C77-9EAC-1248E0CE43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1AFE54-D878-4E10-A840-68EDDB368CE3}"/>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547640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B113B-7BC1-48AB-ABB0-A9F044F24F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8965BB-B993-4F36-B2FE-62C2CCF120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B886DE-04D6-4D40-B4E5-3BD6F0430CD2}"/>
              </a:ext>
            </a:extLst>
          </p:cNvPr>
          <p:cNvSpPr>
            <a:spLocks noGrp="1"/>
          </p:cNvSpPr>
          <p:nvPr>
            <p:ph type="dt" sz="half" idx="10"/>
          </p:nvPr>
        </p:nvSpPr>
        <p:spPr/>
        <p:txBody>
          <a:bodyPr/>
          <a:lstStyle/>
          <a:p>
            <a:fld id="{E22C7847-0FD0-4165-9980-DF7E5E7DCCBB}" type="datetimeFigureOut">
              <a:rPr lang="en-GB" smtClean="0"/>
              <a:t>08/11/2023</a:t>
            </a:fld>
            <a:endParaRPr lang="en-GB"/>
          </a:p>
        </p:txBody>
      </p:sp>
      <p:sp>
        <p:nvSpPr>
          <p:cNvPr id="5" name="Footer Placeholder 4">
            <a:extLst>
              <a:ext uri="{FF2B5EF4-FFF2-40B4-BE49-F238E27FC236}">
                <a16:creationId xmlns:a16="http://schemas.microsoft.com/office/drawing/2014/main" id="{B6A576B3-D834-40D1-801E-4503DFF2E0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464775-A61D-47E8-B4A8-0B6EBF297067}"/>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302021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D63C-B1CB-42CC-9F62-A2EBCBFFD3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4966AF-1008-4017-BFCB-8C05C19EEF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A28FA3-3F7D-45DF-83B0-B6E88DC7C8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75CF1B-E102-4DBB-A005-EA6A29A46E12}"/>
              </a:ext>
            </a:extLst>
          </p:cNvPr>
          <p:cNvSpPr>
            <a:spLocks noGrp="1"/>
          </p:cNvSpPr>
          <p:nvPr>
            <p:ph type="dt" sz="half" idx="10"/>
          </p:nvPr>
        </p:nvSpPr>
        <p:spPr/>
        <p:txBody>
          <a:bodyPr/>
          <a:lstStyle/>
          <a:p>
            <a:fld id="{E22C7847-0FD0-4165-9980-DF7E5E7DCCBB}" type="datetimeFigureOut">
              <a:rPr lang="en-GB" smtClean="0"/>
              <a:t>08/11/2023</a:t>
            </a:fld>
            <a:endParaRPr lang="en-GB"/>
          </a:p>
        </p:txBody>
      </p:sp>
      <p:sp>
        <p:nvSpPr>
          <p:cNvPr id="6" name="Footer Placeholder 5">
            <a:extLst>
              <a:ext uri="{FF2B5EF4-FFF2-40B4-BE49-F238E27FC236}">
                <a16:creationId xmlns:a16="http://schemas.microsoft.com/office/drawing/2014/main" id="{1D3AFBD1-C3D2-4006-86FA-4897B988E9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DCD865-F838-4DD8-A6C8-E8A2FC13E2E0}"/>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2752196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5543-D0DB-497D-97E6-F49C44A3CF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303F95-24E8-411E-A46C-2684FC4C1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145806-A777-4895-86D4-A78D184283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CD6C348-42FA-4A68-9097-1F49493FB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DFDC46-EBC5-4B26-80A0-D0140504740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55EA77-8B11-48D7-A2D5-567CAC0821A6}"/>
              </a:ext>
            </a:extLst>
          </p:cNvPr>
          <p:cNvSpPr>
            <a:spLocks noGrp="1"/>
          </p:cNvSpPr>
          <p:nvPr>
            <p:ph type="dt" sz="half" idx="10"/>
          </p:nvPr>
        </p:nvSpPr>
        <p:spPr/>
        <p:txBody>
          <a:bodyPr/>
          <a:lstStyle/>
          <a:p>
            <a:fld id="{E22C7847-0FD0-4165-9980-DF7E5E7DCCBB}" type="datetimeFigureOut">
              <a:rPr lang="en-GB" smtClean="0"/>
              <a:t>08/11/2023</a:t>
            </a:fld>
            <a:endParaRPr lang="en-GB"/>
          </a:p>
        </p:txBody>
      </p:sp>
      <p:sp>
        <p:nvSpPr>
          <p:cNvPr id="8" name="Footer Placeholder 7">
            <a:extLst>
              <a:ext uri="{FF2B5EF4-FFF2-40B4-BE49-F238E27FC236}">
                <a16:creationId xmlns:a16="http://schemas.microsoft.com/office/drawing/2014/main" id="{4E6AEEA9-8F88-4C2C-9592-B26D3E528E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3E7F7EB-8123-4BEF-A3EA-9A10A5888AFB}"/>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214891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6603F-77FD-46F7-989E-1E3D6E7016B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7381CB8-B602-419B-B9A2-3D8B501AD779}"/>
              </a:ext>
            </a:extLst>
          </p:cNvPr>
          <p:cNvSpPr>
            <a:spLocks noGrp="1"/>
          </p:cNvSpPr>
          <p:nvPr>
            <p:ph type="dt" sz="half" idx="10"/>
          </p:nvPr>
        </p:nvSpPr>
        <p:spPr/>
        <p:txBody>
          <a:bodyPr/>
          <a:lstStyle/>
          <a:p>
            <a:fld id="{E22C7847-0FD0-4165-9980-DF7E5E7DCCBB}" type="datetimeFigureOut">
              <a:rPr lang="en-GB" smtClean="0"/>
              <a:t>08/11/2023</a:t>
            </a:fld>
            <a:endParaRPr lang="en-GB"/>
          </a:p>
        </p:txBody>
      </p:sp>
      <p:sp>
        <p:nvSpPr>
          <p:cNvPr id="4" name="Footer Placeholder 3">
            <a:extLst>
              <a:ext uri="{FF2B5EF4-FFF2-40B4-BE49-F238E27FC236}">
                <a16:creationId xmlns:a16="http://schemas.microsoft.com/office/drawing/2014/main" id="{693C79C5-7AE7-46D6-B895-3583CBF4FCE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B6B8A8-E670-432B-9C2C-3F062024DF11}"/>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340635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BE990E-F97C-4B96-BA1C-0EFADE3C00DD}"/>
              </a:ext>
            </a:extLst>
          </p:cNvPr>
          <p:cNvSpPr>
            <a:spLocks noGrp="1"/>
          </p:cNvSpPr>
          <p:nvPr>
            <p:ph type="dt" sz="half" idx="10"/>
          </p:nvPr>
        </p:nvSpPr>
        <p:spPr/>
        <p:txBody>
          <a:bodyPr/>
          <a:lstStyle/>
          <a:p>
            <a:fld id="{E22C7847-0FD0-4165-9980-DF7E5E7DCCBB}" type="datetimeFigureOut">
              <a:rPr lang="en-GB" smtClean="0"/>
              <a:t>08/11/2023</a:t>
            </a:fld>
            <a:endParaRPr lang="en-GB"/>
          </a:p>
        </p:txBody>
      </p:sp>
      <p:sp>
        <p:nvSpPr>
          <p:cNvPr id="3" name="Footer Placeholder 2">
            <a:extLst>
              <a:ext uri="{FF2B5EF4-FFF2-40B4-BE49-F238E27FC236}">
                <a16:creationId xmlns:a16="http://schemas.microsoft.com/office/drawing/2014/main" id="{68CEAD44-5440-462C-8D08-149FC507AB1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071443-5C47-4822-AF46-AE595541784E}"/>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515474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25AA5-BFE0-4A6C-A079-6C8C6297C2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0F3A5D-C709-485E-BB84-648DFD69A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F0E82E-DD72-478C-B0EE-31C34A8C0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EF4886-8273-4958-8FAD-AABC06072D59}"/>
              </a:ext>
            </a:extLst>
          </p:cNvPr>
          <p:cNvSpPr>
            <a:spLocks noGrp="1"/>
          </p:cNvSpPr>
          <p:nvPr>
            <p:ph type="dt" sz="half" idx="10"/>
          </p:nvPr>
        </p:nvSpPr>
        <p:spPr/>
        <p:txBody>
          <a:bodyPr/>
          <a:lstStyle/>
          <a:p>
            <a:fld id="{E22C7847-0FD0-4165-9980-DF7E5E7DCCBB}" type="datetimeFigureOut">
              <a:rPr lang="en-GB" smtClean="0"/>
              <a:t>08/11/2023</a:t>
            </a:fld>
            <a:endParaRPr lang="en-GB"/>
          </a:p>
        </p:txBody>
      </p:sp>
      <p:sp>
        <p:nvSpPr>
          <p:cNvPr id="6" name="Footer Placeholder 5">
            <a:extLst>
              <a:ext uri="{FF2B5EF4-FFF2-40B4-BE49-F238E27FC236}">
                <a16:creationId xmlns:a16="http://schemas.microsoft.com/office/drawing/2014/main" id="{3C4D8662-E6D2-4FD1-A0F4-3434A46EBB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211097-3E3E-4DF6-96FA-21DBAD249F77}"/>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420694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73BA-9CB7-47FB-9C7F-BDE207E7E7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1F78906-F5CC-46B9-8B41-217DAC8D8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2D3A22-8F22-4609-90EE-DD52285E4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74210A-6D26-4F50-B618-E0E010E25D08}"/>
              </a:ext>
            </a:extLst>
          </p:cNvPr>
          <p:cNvSpPr>
            <a:spLocks noGrp="1"/>
          </p:cNvSpPr>
          <p:nvPr>
            <p:ph type="dt" sz="half" idx="10"/>
          </p:nvPr>
        </p:nvSpPr>
        <p:spPr/>
        <p:txBody>
          <a:bodyPr/>
          <a:lstStyle/>
          <a:p>
            <a:fld id="{E22C7847-0FD0-4165-9980-DF7E5E7DCCBB}" type="datetimeFigureOut">
              <a:rPr lang="en-GB" smtClean="0"/>
              <a:t>08/11/2023</a:t>
            </a:fld>
            <a:endParaRPr lang="en-GB"/>
          </a:p>
        </p:txBody>
      </p:sp>
      <p:sp>
        <p:nvSpPr>
          <p:cNvPr id="6" name="Footer Placeholder 5">
            <a:extLst>
              <a:ext uri="{FF2B5EF4-FFF2-40B4-BE49-F238E27FC236}">
                <a16:creationId xmlns:a16="http://schemas.microsoft.com/office/drawing/2014/main" id="{21E17CDB-9DF9-4688-9A63-99386E1AF1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A40C7D-89A7-45B5-A863-C4A039DF839D}"/>
              </a:ext>
            </a:extLst>
          </p:cNvPr>
          <p:cNvSpPr>
            <a:spLocks noGrp="1"/>
          </p:cNvSpPr>
          <p:nvPr>
            <p:ph type="sldNum" sz="quarter" idx="12"/>
          </p:nvPr>
        </p:nvSpPr>
        <p:spPr/>
        <p:txBody>
          <a:bodyPr/>
          <a:lstStyle/>
          <a:p>
            <a:fld id="{76990FE1-1DB3-4406-94E6-6BE52D3BADCF}" type="slidenum">
              <a:rPr lang="en-GB" smtClean="0"/>
              <a:t>‹#›</a:t>
            </a:fld>
            <a:endParaRPr lang="en-GB"/>
          </a:p>
        </p:txBody>
      </p:sp>
    </p:spTree>
    <p:extLst>
      <p:ext uri="{BB962C8B-B14F-4D97-AF65-F5344CB8AC3E}">
        <p14:creationId xmlns:p14="http://schemas.microsoft.com/office/powerpoint/2010/main" val="335716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7B408-9DDC-4D05-925A-EDBCE67197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B185DE-49E8-45A9-91FA-840F02AE27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A68FAE-DDC2-46B1-80B4-552A068715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C7847-0FD0-4165-9980-DF7E5E7DCCBB}" type="datetimeFigureOut">
              <a:rPr lang="en-GB" smtClean="0"/>
              <a:t>08/11/2023</a:t>
            </a:fld>
            <a:endParaRPr lang="en-GB"/>
          </a:p>
        </p:txBody>
      </p:sp>
      <p:sp>
        <p:nvSpPr>
          <p:cNvPr id="5" name="Footer Placeholder 4">
            <a:extLst>
              <a:ext uri="{FF2B5EF4-FFF2-40B4-BE49-F238E27FC236}">
                <a16:creationId xmlns:a16="http://schemas.microsoft.com/office/drawing/2014/main" id="{C623F7B3-4F0C-4F44-9AF7-F82D84883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853BB1-AC9D-4609-BB66-40A8B8F30A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90FE1-1DB3-4406-94E6-6BE52D3BADCF}" type="slidenum">
              <a:rPr lang="en-GB" smtClean="0"/>
              <a:t>‹#›</a:t>
            </a:fld>
            <a:endParaRPr lang="en-GB"/>
          </a:p>
        </p:txBody>
      </p:sp>
    </p:spTree>
    <p:extLst>
      <p:ext uri="{BB962C8B-B14F-4D97-AF65-F5344CB8AC3E}">
        <p14:creationId xmlns:p14="http://schemas.microsoft.com/office/powerpoint/2010/main" val="2077505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eur02.safelinks.protection.outlook.com/?url=https%3A%2F%2Fscotland5gcentre.org%2Fexpression-of-interests%2F&amp;data=05%7C01%7Ckirsty.scott%40scotland5gcentre.org%7C020c11f39058497fad6508db1b05275a%7C631e0763153347eba5cd0457bee5944e%7C0%7C0%7C638133483094882949%7CUnknown%7CTWFpbGZsb3d8eyJWIjoiMC4wLjAwMDAiLCJQIjoiV2luMzIiLCJBTiI6Ik1haWwiLCJXVCI6Mn0%3D%7C3000%7C%7C%7C&amp;sdata=6bXe8x%2B7I8GGZR6%2BlWB4vF5SZO4cEgkPIUczcmesl6s%3D&amp;reserved=0" TargetMode="External"/><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997A-D7A0-FC41-B4F1-6CE7BF83E8AF}"/>
              </a:ext>
            </a:extLst>
          </p:cNvPr>
          <p:cNvSpPr>
            <a:spLocks noGrp="1"/>
          </p:cNvSpPr>
          <p:nvPr>
            <p:ph type="ctrTitle"/>
          </p:nvPr>
        </p:nvSpPr>
        <p:spPr>
          <a:xfrm>
            <a:off x="981456" y="1051560"/>
            <a:ext cx="7404100" cy="1533598"/>
          </a:xfrm>
        </p:spPr>
        <p:txBody>
          <a:bodyPr>
            <a:normAutofit/>
          </a:bodyPr>
          <a:lstStyle/>
          <a:p>
            <a:r>
              <a:rPr lang="en-GB" dirty="0"/>
              <a:t>Scotland 5G Centre - Overview</a:t>
            </a:r>
            <a:br>
              <a:rPr lang="en-GB" dirty="0"/>
            </a:br>
            <a:endParaRPr lang="en-US" sz="4000" spc="-150" dirty="0">
              <a:latin typeface="+mn-lt"/>
              <a:cs typeface="Arial" panose="020B0604020202020204" pitchFamily="34" charset="0"/>
            </a:endParaRPr>
          </a:p>
        </p:txBody>
      </p:sp>
    </p:spTree>
    <p:extLst>
      <p:ext uri="{BB962C8B-B14F-4D97-AF65-F5344CB8AC3E}">
        <p14:creationId xmlns:p14="http://schemas.microsoft.com/office/powerpoint/2010/main" val="3116833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846735-E70A-402C-A9F9-3E3FAE477FF2}"/>
              </a:ext>
            </a:extLst>
          </p:cNvPr>
          <p:cNvPicPr>
            <a:picLocks noChangeAspect="1"/>
          </p:cNvPicPr>
          <p:nvPr/>
        </p:nvPicPr>
        <p:blipFill rotWithShape="1">
          <a:blip r:embed="rId3">
            <a:extLst>
              <a:ext uri="{28A0092B-C50C-407E-A947-70E740481C1C}">
                <a14:useLocalDpi xmlns:a14="http://schemas.microsoft.com/office/drawing/2010/main" val="0"/>
              </a:ext>
            </a:extLst>
          </a:blip>
          <a:srcRect l="5582" t="10314" r="5680" b="10200"/>
          <a:stretch/>
        </p:blipFill>
        <p:spPr>
          <a:xfrm>
            <a:off x="623723" y="2291392"/>
            <a:ext cx="5070300" cy="4362348"/>
          </a:xfrm>
          <a:prstGeom prst="rect">
            <a:avLst/>
          </a:prstGeom>
        </p:spPr>
      </p:pic>
      <p:sp>
        <p:nvSpPr>
          <p:cNvPr id="3" name="Rectangle 2">
            <a:extLst>
              <a:ext uri="{FF2B5EF4-FFF2-40B4-BE49-F238E27FC236}">
                <a16:creationId xmlns:a16="http://schemas.microsoft.com/office/drawing/2014/main" id="{D01439BA-DD0A-4AB5-BCBE-B3F2912142FB}"/>
              </a:ext>
            </a:extLst>
          </p:cNvPr>
          <p:cNvSpPr/>
          <p:nvPr/>
        </p:nvSpPr>
        <p:spPr>
          <a:xfrm>
            <a:off x="733376" y="554409"/>
            <a:ext cx="4850995" cy="446276"/>
          </a:xfrm>
          <a:prstGeom prst="rect">
            <a:avLst/>
          </a:prstGeom>
        </p:spPr>
        <p:txBody>
          <a:bodyPr wrap="square">
            <a:spAutoFit/>
          </a:bodyPr>
          <a:lstStyle/>
          <a:p>
            <a:r>
              <a:rPr lang="en-GB" sz="2300" b="1" dirty="0">
                <a:solidFill>
                  <a:schemeClr val="accent5">
                    <a:lumMod val="50000"/>
                  </a:schemeClr>
                </a:solidFill>
              </a:rPr>
              <a:t>What can 5G do for business?</a:t>
            </a:r>
            <a:endParaRPr lang="en-GB" sz="2300" b="1" i="0" dirty="0">
              <a:solidFill>
                <a:schemeClr val="accent5">
                  <a:lumMod val="50000"/>
                </a:schemeClr>
              </a:solidFill>
              <a:effectLst/>
            </a:endParaRPr>
          </a:p>
        </p:txBody>
      </p:sp>
      <p:pic>
        <p:nvPicPr>
          <p:cNvPr id="4" name="Picture 3">
            <a:extLst>
              <a:ext uri="{FF2B5EF4-FFF2-40B4-BE49-F238E27FC236}">
                <a16:creationId xmlns:a16="http://schemas.microsoft.com/office/drawing/2014/main" id="{E854A6EE-C853-4EC6-B8E4-4EDC1DACD8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45662" y="5646034"/>
            <a:ext cx="794780" cy="1129659"/>
          </a:xfrm>
          <a:prstGeom prst="rect">
            <a:avLst/>
          </a:prstGeom>
        </p:spPr>
      </p:pic>
      <p:sp>
        <p:nvSpPr>
          <p:cNvPr id="5" name="Rectangle: Single Corner Rounded 4">
            <a:extLst>
              <a:ext uri="{FF2B5EF4-FFF2-40B4-BE49-F238E27FC236}">
                <a16:creationId xmlns:a16="http://schemas.microsoft.com/office/drawing/2014/main" id="{D1F38210-6629-4993-9BA9-8B9BD51F5CD7}"/>
              </a:ext>
            </a:extLst>
          </p:cNvPr>
          <p:cNvSpPr/>
          <p:nvPr/>
        </p:nvSpPr>
        <p:spPr>
          <a:xfrm flipH="1">
            <a:off x="6359696" y="413656"/>
            <a:ext cx="5832304" cy="6444344"/>
          </a:xfrm>
          <a:prstGeom prst="round1Rect">
            <a:avLst/>
          </a:prstGeom>
          <a:blipFill dpi="0" rotWithShape="1">
            <a:blip r:embed="rId5" cstate="screen">
              <a:extLst>
                <a:ext uri="{28A0092B-C50C-407E-A947-70E740481C1C}">
                  <a14:useLocalDpi xmlns:a14="http://schemas.microsoft.com/office/drawing/2010/main"/>
                </a:ext>
              </a:extLst>
            </a:blip>
            <a:srcRect/>
            <a:stretch>
              <a:fillRect l="-12878"/>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86A997A-F190-4C71-897B-D9EF013842D0}"/>
              </a:ext>
            </a:extLst>
          </p:cNvPr>
          <p:cNvSpPr/>
          <p:nvPr/>
        </p:nvSpPr>
        <p:spPr>
          <a:xfrm>
            <a:off x="263696" y="1137730"/>
            <a:ext cx="5430327" cy="1323439"/>
          </a:xfrm>
          <a:prstGeom prst="rect">
            <a:avLst/>
          </a:prstGeom>
        </p:spPr>
        <p:txBody>
          <a:bodyPr wrap="square">
            <a:spAutoFit/>
          </a:bodyPr>
          <a:lstStyle/>
          <a:p>
            <a:pPr>
              <a:buClr>
                <a:schemeClr val="accent5">
                  <a:lumMod val="50000"/>
                </a:schemeClr>
              </a:buClr>
            </a:pPr>
            <a:r>
              <a:rPr lang="en-GB" sz="1600" dirty="0">
                <a:latin typeface="+mj-lt"/>
                <a:cs typeface="Calibri"/>
              </a:rPr>
              <a:t>5G isn’t just the next generation of mobile networks – it’s transforming how we work, and connect with each other. So, in order to stay ahead of the curve, it’s key that businesses understand the capabilities of 5G and the opportunities it enables.</a:t>
            </a:r>
          </a:p>
        </p:txBody>
      </p:sp>
    </p:spTree>
    <p:extLst>
      <p:ext uri="{BB962C8B-B14F-4D97-AF65-F5344CB8AC3E}">
        <p14:creationId xmlns:p14="http://schemas.microsoft.com/office/powerpoint/2010/main" val="57441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FDE68A2-5826-41D4-A6A3-208A30B9927C}"/>
              </a:ext>
            </a:extLst>
          </p:cNvPr>
          <p:cNvSpPr txBox="1">
            <a:spLocks/>
          </p:cNvSpPr>
          <p:nvPr/>
        </p:nvSpPr>
        <p:spPr>
          <a:xfrm>
            <a:off x="506410" y="268031"/>
            <a:ext cx="8654249" cy="7190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685" defTabSz="913280">
              <a:spcBef>
                <a:spcPts val="110"/>
              </a:spcBef>
            </a:pPr>
            <a:r>
              <a:rPr lang="en-GB" sz="2400" b="1" dirty="0">
                <a:solidFill>
                  <a:schemeClr val="accent5">
                    <a:lumMod val="50000"/>
                  </a:schemeClr>
                </a:solidFill>
                <a:latin typeface="+mn-lt"/>
                <a:cs typeface="Arial" panose="020B0604020202020204" pitchFamily="34" charset="0"/>
              </a:rPr>
              <a:t>Start your 5G Journey Today</a:t>
            </a:r>
          </a:p>
        </p:txBody>
      </p:sp>
      <p:pic>
        <p:nvPicPr>
          <p:cNvPr id="10" name="Picture 9">
            <a:extLst>
              <a:ext uri="{FF2B5EF4-FFF2-40B4-BE49-F238E27FC236}">
                <a16:creationId xmlns:a16="http://schemas.microsoft.com/office/drawing/2014/main" id="{3328C49A-52E2-4786-907A-130D7650ACCA}"/>
              </a:ext>
            </a:extLst>
          </p:cNvPr>
          <p:cNvPicPr>
            <a:picLocks noChangeAspect="1"/>
          </p:cNvPicPr>
          <p:nvPr/>
        </p:nvPicPr>
        <p:blipFill>
          <a:blip r:embed="rId3"/>
          <a:stretch>
            <a:fillRect/>
          </a:stretch>
        </p:blipFill>
        <p:spPr>
          <a:xfrm>
            <a:off x="297578" y="855859"/>
            <a:ext cx="7296539" cy="5919834"/>
          </a:xfrm>
          <a:prstGeom prst="rect">
            <a:avLst/>
          </a:prstGeom>
        </p:spPr>
      </p:pic>
      <p:pic>
        <p:nvPicPr>
          <p:cNvPr id="4" name="Picture 3">
            <a:extLst>
              <a:ext uri="{FF2B5EF4-FFF2-40B4-BE49-F238E27FC236}">
                <a16:creationId xmlns:a16="http://schemas.microsoft.com/office/drawing/2014/main" id="{54F51869-0CBE-4FF1-B762-6D86635E64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45662" y="5646034"/>
            <a:ext cx="794780" cy="1129659"/>
          </a:xfrm>
          <a:prstGeom prst="rect">
            <a:avLst/>
          </a:prstGeom>
        </p:spPr>
      </p:pic>
      <p:pic>
        <p:nvPicPr>
          <p:cNvPr id="5" name="Picture 4">
            <a:extLst>
              <a:ext uri="{FF2B5EF4-FFF2-40B4-BE49-F238E27FC236}">
                <a16:creationId xmlns:a16="http://schemas.microsoft.com/office/drawing/2014/main" id="{2767BF3D-A3F3-434C-96A9-A5D4044A8B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01327" y="1208468"/>
            <a:ext cx="4300129" cy="1981372"/>
          </a:xfrm>
          <a:prstGeom prst="rect">
            <a:avLst/>
          </a:prstGeom>
        </p:spPr>
      </p:pic>
      <p:pic>
        <p:nvPicPr>
          <p:cNvPr id="7" name="Picture 6">
            <a:extLst>
              <a:ext uri="{FF2B5EF4-FFF2-40B4-BE49-F238E27FC236}">
                <a16:creationId xmlns:a16="http://schemas.microsoft.com/office/drawing/2014/main" id="{CD3CE8CE-467E-492A-93D8-81CC63B532A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5003" y="3711889"/>
            <a:ext cx="2060627" cy="1981372"/>
          </a:xfrm>
          <a:prstGeom prst="rect">
            <a:avLst/>
          </a:prstGeom>
        </p:spPr>
      </p:pic>
    </p:spTree>
    <p:extLst>
      <p:ext uri="{BB962C8B-B14F-4D97-AF65-F5344CB8AC3E}">
        <p14:creationId xmlns:p14="http://schemas.microsoft.com/office/powerpoint/2010/main" val="419193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1B8C86-E86B-41EA-A12C-53FA7BF2CD19}"/>
              </a:ext>
            </a:extLst>
          </p:cNvPr>
          <p:cNvSpPr/>
          <p:nvPr/>
        </p:nvSpPr>
        <p:spPr>
          <a:xfrm>
            <a:off x="6673665" y="4720426"/>
            <a:ext cx="4940666" cy="1569660"/>
          </a:xfrm>
          <a:prstGeom prst="rect">
            <a:avLst/>
          </a:prstGeom>
        </p:spPr>
        <p:txBody>
          <a:bodyPr wrap="square">
            <a:spAutoFit/>
          </a:bodyPr>
          <a:lstStyle/>
          <a:p>
            <a:r>
              <a:rPr lang="en-GB" sz="3700" b="1" dirty="0">
                <a:solidFill>
                  <a:schemeClr val="bg1"/>
                </a:solidFill>
              </a:rPr>
              <a:t>Create</a:t>
            </a:r>
            <a:r>
              <a:rPr lang="en-GB" sz="2800" dirty="0">
                <a:solidFill>
                  <a:schemeClr val="bg1"/>
                </a:solidFill>
              </a:rPr>
              <a:t> </a:t>
            </a:r>
          </a:p>
          <a:p>
            <a:r>
              <a:rPr lang="en-GB" sz="2800" dirty="0">
                <a:solidFill>
                  <a:schemeClr val="bg1"/>
                </a:solidFill>
              </a:rPr>
              <a:t>new tools and services to combat cyber-crime activities</a:t>
            </a:r>
            <a:r>
              <a:rPr lang="en-GB" dirty="0">
                <a:solidFill>
                  <a:schemeClr val="bg1"/>
                </a:solidFill>
              </a:rPr>
              <a:t>.</a:t>
            </a:r>
          </a:p>
        </p:txBody>
      </p:sp>
      <p:sp>
        <p:nvSpPr>
          <p:cNvPr id="17" name="TextBox 16">
            <a:extLst>
              <a:ext uri="{FF2B5EF4-FFF2-40B4-BE49-F238E27FC236}">
                <a16:creationId xmlns:a16="http://schemas.microsoft.com/office/drawing/2014/main" id="{E42E69DD-006A-4183-9431-18665766BF83}"/>
              </a:ext>
            </a:extLst>
          </p:cNvPr>
          <p:cNvSpPr txBox="1"/>
          <p:nvPr/>
        </p:nvSpPr>
        <p:spPr>
          <a:xfrm>
            <a:off x="801551" y="4561074"/>
            <a:ext cx="4716781" cy="461665"/>
          </a:xfrm>
          <a:prstGeom prst="rect">
            <a:avLst/>
          </a:prstGeom>
          <a:noFill/>
        </p:spPr>
        <p:txBody>
          <a:bodyPr wrap="square" rtlCol="0">
            <a:spAutoFit/>
          </a:bodyPr>
          <a:lstStyle/>
          <a:p>
            <a:r>
              <a:rPr lang="en-GB" sz="2400" b="1" dirty="0">
                <a:solidFill>
                  <a:schemeClr val="bg1"/>
                </a:solidFill>
              </a:rPr>
              <a:t>Our Partners:</a:t>
            </a:r>
          </a:p>
        </p:txBody>
      </p:sp>
      <p:sp>
        <p:nvSpPr>
          <p:cNvPr id="5" name="TextBox 4">
            <a:extLst>
              <a:ext uri="{FF2B5EF4-FFF2-40B4-BE49-F238E27FC236}">
                <a16:creationId xmlns:a16="http://schemas.microsoft.com/office/drawing/2014/main" id="{FE039286-BDF2-415D-99B1-C890AAD2EB5A}"/>
              </a:ext>
            </a:extLst>
          </p:cNvPr>
          <p:cNvSpPr txBox="1"/>
          <p:nvPr/>
        </p:nvSpPr>
        <p:spPr>
          <a:xfrm>
            <a:off x="801551" y="5176043"/>
            <a:ext cx="4761362" cy="1354217"/>
          </a:xfrm>
          <a:prstGeom prst="rect">
            <a:avLst/>
          </a:prstGeom>
          <a:noFill/>
        </p:spPr>
        <p:txBody>
          <a:bodyPr wrap="square" rtlCol="0">
            <a:spAutoFit/>
          </a:bodyPr>
          <a:lstStyle/>
          <a:p>
            <a:pPr marL="342900" indent="-342900">
              <a:spcBef>
                <a:spcPts val="600"/>
              </a:spcBef>
              <a:buClrTx/>
              <a:buFont typeface="Arial" panose="020B0604020202020204" pitchFamily="34" charset="0"/>
              <a:buChar char="•"/>
            </a:pPr>
            <a:r>
              <a:rPr lang="en-US" dirty="0">
                <a:solidFill>
                  <a:srgbClr val="FFFFFF"/>
                </a:solidFill>
              </a:rPr>
              <a:t>The Crichton Trust</a:t>
            </a:r>
          </a:p>
          <a:p>
            <a:pPr marL="342900" indent="-342900">
              <a:spcBef>
                <a:spcPts val="600"/>
              </a:spcBef>
              <a:buClrTx/>
              <a:buFont typeface="Arial" panose="020B0604020202020204" pitchFamily="34" charset="0"/>
              <a:buChar char="•"/>
            </a:pPr>
            <a:r>
              <a:rPr lang="en-US" dirty="0">
                <a:solidFill>
                  <a:srgbClr val="FFFFFF"/>
                </a:solidFill>
              </a:rPr>
              <a:t>South of Scotland Enterprise</a:t>
            </a:r>
          </a:p>
          <a:p>
            <a:pPr marL="342900" indent="-342900">
              <a:spcBef>
                <a:spcPts val="600"/>
              </a:spcBef>
              <a:buClrTx/>
              <a:buFont typeface="Arial" panose="020B0604020202020204" pitchFamily="34" charset="0"/>
              <a:buChar char="•"/>
            </a:pPr>
            <a:r>
              <a:rPr lang="en-US" dirty="0">
                <a:solidFill>
                  <a:srgbClr val="FFFFFF"/>
                </a:solidFill>
              </a:rPr>
              <a:t>Borderlands Inclusive Growth Deal </a:t>
            </a:r>
          </a:p>
          <a:p>
            <a:endParaRPr lang="en-GB" dirty="0"/>
          </a:p>
        </p:txBody>
      </p:sp>
      <p:sp>
        <p:nvSpPr>
          <p:cNvPr id="13" name="Rounded Rectangle 9">
            <a:extLst>
              <a:ext uri="{FF2B5EF4-FFF2-40B4-BE49-F238E27FC236}">
                <a16:creationId xmlns:a16="http://schemas.microsoft.com/office/drawing/2014/main" id="{631FD0E5-F047-4179-90A0-17C6A28E884C}"/>
              </a:ext>
            </a:extLst>
          </p:cNvPr>
          <p:cNvSpPr/>
          <p:nvPr/>
        </p:nvSpPr>
        <p:spPr>
          <a:xfrm rot="5400000">
            <a:off x="1859142" y="-2390257"/>
            <a:ext cx="1925264" cy="7361259"/>
          </a:xfrm>
          <a:prstGeom prst="roundRect">
            <a:avLst>
              <a:gd name="adj" fmla="val 50000"/>
            </a:avLst>
          </a:prstGeom>
          <a:solidFill>
            <a:srgbClr val="00507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9">
            <a:extLst>
              <a:ext uri="{FF2B5EF4-FFF2-40B4-BE49-F238E27FC236}">
                <a16:creationId xmlns:a16="http://schemas.microsoft.com/office/drawing/2014/main" id="{694F89DE-C9E9-4DF6-9520-893C27EC7CDB}"/>
              </a:ext>
            </a:extLst>
          </p:cNvPr>
          <p:cNvSpPr/>
          <p:nvPr/>
        </p:nvSpPr>
        <p:spPr>
          <a:xfrm rot="5400000">
            <a:off x="1859143" y="-280020"/>
            <a:ext cx="1925264" cy="7361259"/>
          </a:xfrm>
          <a:prstGeom prst="roundRect">
            <a:avLst>
              <a:gd name="adj" fmla="val 50000"/>
            </a:avLst>
          </a:prstGeom>
          <a:solidFill>
            <a:srgbClr val="25BCB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37D20CC-9F0C-462D-8258-9AAE75ABEB46}"/>
              </a:ext>
            </a:extLst>
          </p:cNvPr>
          <p:cNvSpPr txBox="1"/>
          <p:nvPr/>
        </p:nvSpPr>
        <p:spPr>
          <a:xfrm>
            <a:off x="235467" y="591368"/>
            <a:ext cx="3403600" cy="553998"/>
          </a:xfrm>
          <a:prstGeom prst="rect">
            <a:avLst/>
          </a:prstGeom>
          <a:noFill/>
        </p:spPr>
        <p:txBody>
          <a:bodyPr wrap="square" rtlCol="0">
            <a:spAutoFit/>
          </a:bodyPr>
          <a:lstStyle/>
          <a:p>
            <a:r>
              <a:rPr lang="en-GB" sz="3000" b="1" dirty="0">
                <a:solidFill>
                  <a:schemeClr val="bg1"/>
                </a:solidFill>
              </a:rPr>
              <a:t>Events</a:t>
            </a:r>
          </a:p>
        </p:txBody>
      </p:sp>
      <p:sp>
        <p:nvSpPr>
          <p:cNvPr id="15" name="TextBox 14">
            <a:extLst>
              <a:ext uri="{FF2B5EF4-FFF2-40B4-BE49-F238E27FC236}">
                <a16:creationId xmlns:a16="http://schemas.microsoft.com/office/drawing/2014/main" id="{723678B3-53D3-4B56-B7B0-E3F4753FBEC1}"/>
              </a:ext>
            </a:extLst>
          </p:cNvPr>
          <p:cNvSpPr txBox="1"/>
          <p:nvPr/>
        </p:nvSpPr>
        <p:spPr>
          <a:xfrm>
            <a:off x="235467" y="2645958"/>
            <a:ext cx="3403600" cy="553998"/>
          </a:xfrm>
          <a:prstGeom prst="rect">
            <a:avLst/>
          </a:prstGeom>
          <a:noFill/>
        </p:spPr>
        <p:txBody>
          <a:bodyPr wrap="square" rtlCol="0">
            <a:spAutoFit/>
          </a:bodyPr>
          <a:lstStyle/>
          <a:p>
            <a:r>
              <a:rPr lang="en-GB" sz="3000" b="1" dirty="0">
                <a:solidFill>
                  <a:schemeClr val="bg1"/>
                </a:solidFill>
              </a:rPr>
              <a:t>Contact Us</a:t>
            </a:r>
          </a:p>
        </p:txBody>
      </p:sp>
      <p:sp>
        <p:nvSpPr>
          <p:cNvPr id="16" name="Rounded Rectangle 9">
            <a:extLst>
              <a:ext uri="{FF2B5EF4-FFF2-40B4-BE49-F238E27FC236}">
                <a16:creationId xmlns:a16="http://schemas.microsoft.com/office/drawing/2014/main" id="{C97757F7-4ACB-4185-9CD0-7219406FBB62}"/>
              </a:ext>
            </a:extLst>
          </p:cNvPr>
          <p:cNvSpPr/>
          <p:nvPr/>
        </p:nvSpPr>
        <p:spPr>
          <a:xfrm rot="5400000">
            <a:off x="1859142" y="1843078"/>
            <a:ext cx="1925264" cy="7361259"/>
          </a:xfrm>
          <a:prstGeom prst="roundRect">
            <a:avLst>
              <a:gd name="adj" fmla="val 50000"/>
            </a:avLst>
          </a:prstGeom>
          <a:solidFill>
            <a:srgbClr val="7E914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22AF5E29-54B3-4EC6-B427-B3E559D6512C}"/>
              </a:ext>
            </a:extLst>
          </p:cNvPr>
          <p:cNvSpPr txBox="1"/>
          <p:nvPr/>
        </p:nvSpPr>
        <p:spPr>
          <a:xfrm>
            <a:off x="235467" y="4899044"/>
            <a:ext cx="3403600" cy="553998"/>
          </a:xfrm>
          <a:prstGeom prst="rect">
            <a:avLst/>
          </a:prstGeom>
          <a:noFill/>
        </p:spPr>
        <p:txBody>
          <a:bodyPr wrap="square" rtlCol="0">
            <a:spAutoFit/>
          </a:bodyPr>
          <a:lstStyle/>
          <a:p>
            <a:r>
              <a:rPr lang="en-GB" sz="3000" b="1" dirty="0">
                <a:solidFill>
                  <a:schemeClr val="bg1"/>
                </a:solidFill>
              </a:rPr>
              <a:t>Monthly Newsletter</a:t>
            </a:r>
          </a:p>
        </p:txBody>
      </p:sp>
      <p:sp>
        <p:nvSpPr>
          <p:cNvPr id="6" name="TextBox 5">
            <a:extLst>
              <a:ext uri="{FF2B5EF4-FFF2-40B4-BE49-F238E27FC236}">
                <a16:creationId xmlns:a16="http://schemas.microsoft.com/office/drawing/2014/main" id="{C7E734E9-12DD-4FCB-9F05-606B7B97BCFD}"/>
              </a:ext>
            </a:extLst>
          </p:cNvPr>
          <p:cNvSpPr txBox="1"/>
          <p:nvPr/>
        </p:nvSpPr>
        <p:spPr>
          <a:xfrm>
            <a:off x="235466" y="3131244"/>
            <a:ext cx="4716781" cy="1754326"/>
          </a:xfrm>
          <a:prstGeom prst="rect">
            <a:avLst/>
          </a:prstGeom>
          <a:noFill/>
        </p:spPr>
        <p:txBody>
          <a:bodyPr wrap="square" lIns="91440" tIns="45720" rIns="91440" bIns="45720" rtlCol="0" anchor="t">
            <a:spAutoFit/>
          </a:bodyPr>
          <a:lstStyle/>
          <a:p>
            <a:r>
              <a:rPr lang="en-GB" dirty="0">
                <a:solidFill>
                  <a:schemeClr val="bg1"/>
                </a:solidFill>
                <a:latin typeface="+mj-lt"/>
              </a:rPr>
              <a:t>on our online contact form. </a:t>
            </a:r>
            <a:r>
              <a:rPr lang="en-GB" dirty="0">
                <a:ea typeface="+mn-lt"/>
                <a:cs typeface="+mn-lt"/>
                <a:hlinkClick r:id="rId3"/>
              </a:rPr>
              <a:t>https://scotland5gcentre.org/expression-of-interests/</a:t>
            </a:r>
            <a:r>
              <a:rPr lang="en-GB" dirty="0">
                <a:ea typeface="+mn-lt"/>
                <a:cs typeface="+mn-lt"/>
              </a:rPr>
              <a:t> </a:t>
            </a:r>
            <a:endParaRPr lang="en-GB" dirty="0">
              <a:solidFill>
                <a:srgbClr val="C00000"/>
              </a:solidFill>
              <a:latin typeface="+mj-lt"/>
            </a:endParaRPr>
          </a:p>
          <a:p>
            <a:br>
              <a:rPr lang="en-GB" dirty="0">
                <a:solidFill>
                  <a:schemeClr val="bg1"/>
                </a:solidFill>
                <a:latin typeface="+mj-lt"/>
              </a:rPr>
            </a:br>
            <a:br>
              <a:rPr lang="en-GB" dirty="0">
                <a:solidFill>
                  <a:schemeClr val="bg1"/>
                </a:solidFill>
                <a:latin typeface="+mj-lt"/>
              </a:rPr>
            </a:br>
            <a:endParaRPr lang="en-GB">
              <a:solidFill>
                <a:srgbClr val="C00000"/>
              </a:solidFill>
              <a:latin typeface="+mj-lt"/>
              <a:cs typeface="Calibri Light"/>
            </a:endParaRPr>
          </a:p>
        </p:txBody>
      </p:sp>
      <p:sp>
        <p:nvSpPr>
          <p:cNvPr id="20" name="TextBox 19">
            <a:extLst>
              <a:ext uri="{FF2B5EF4-FFF2-40B4-BE49-F238E27FC236}">
                <a16:creationId xmlns:a16="http://schemas.microsoft.com/office/drawing/2014/main" id="{0A911518-D90F-4007-8C78-958CB807C26A}"/>
              </a:ext>
            </a:extLst>
          </p:cNvPr>
          <p:cNvSpPr txBox="1"/>
          <p:nvPr/>
        </p:nvSpPr>
        <p:spPr>
          <a:xfrm>
            <a:off x="235467" y="1138003"/>
            <a:ext cx="4716781" cy="923330"/>
          </a:xfrm>
          <a:prstGeom prst="rect">
            <a:avLst/>
          </a:prstGeom>
          <a:noFill/>
        </p:spPr>
        <p:txBody>
          <a:bodyPr wrap="square" rtlCol="0">
            <a:spAutoFit/>
          </a:bodyPr>
          <a:lstStyle/>
          <a:p>
            <a:r>
              <a:rPr lang="en-GB" b="1" dirty="0">
                <a:solidFill>
                  <a:schemeClr val="bg1"/>
                </a:solidFill>
                <a:latin typeface="+mj-lt"/>
              </a:rPr>
              <a:t>Look out for S5GC events happening near you by visiting scotland5gcentre.org/events</a:t>
            </a:r>
          </a:p>
          <a:p>
            <a:endParaRPr lang="en-GB" b="1" dirty="0">
              <a:solidFill>
                <a:schemeClr val="bg1"/>
              </a:solidFill>
              <a:latin typeface="+mj-lt"/>
            </a:endParaRPr>
          </a:p>
        </p:txBody>
      </p:sp>
      <p:sp>
        <p:nvSpPr>
          <p:cNvPr id="21" name="TextBox 20">
            <a:extLst>
              <a:ext uri="{FF2B5EF4-FFF2-40B4-BE49-F238E27FC236}">
                <a16:creationId xmlns:a16="http://schemas.microsoft.com/office/drawing/2014/main" id="{522CB2E4-FB35-40A2-BA20-C338A0863F20}"/>
              </a:ext>
            </a:extLst>
          </p:cNvPr>
          <p:cNvSpPr txBox="1"/>
          <p:nvPr/>
        </p:nvSpPr>
        <p:spPr>
          <a:xfrm>
            <a:off x="251603" y="5415692"/>
            <a:ext cx="5458317" cy="646331"/>
          </a:xfrm>
          <a:prstGeom prst="rect">
            <a:avLst/>
          </a:prstGeom>
          <a:noFill/>
        </p:spPr>
        <p:txBody>
          <a:bodyPr wrap="square" rtlCol="0">
            <a:spAutoFit/>
          </a:bodyPr>
          <a:lstStyle/>
          <a:p>
            <a:r>
              <a:rPr lang="en-GB" dirty="0">
                <a:solidFill>
                  <a:schemeClr val="bg1"/>
                </a:solidFill>
                <a:latin typeface="+mj-lt"/>
              </a:rPr>
              <a:t>Get the latest events and developments at the Scotland 5G Centre by signing up to our online newsletter.  </a:t>
            </a:r>
          </a:p>
        </p:txBody>
      </p:sp>
      <p:pic>
        <p:nvPicPr>
          <p:cNvPr id="8" name="Picture 7">
            <a:extLst>
              <a:ext uri="{FF2B5EF4-FFF2-40B4-BE49-F238E27FC236}">
                <a16:creationId xmlns:a16="http://schemas.microsoft.com/office/drawing/2014/main" id="{886B6473-903E-487E-A8C6-43F9FE3F092A}"/>
              </a:ext>
            </a:extLst>
          </p:cNvPr>
          <p:cNvPicPr>
            <a:picLocks noChangeAspect="1"/>
          </p:cNvPicPr>
          <p:nvPr/>
        </p:nvPicPr>
        <p:blipFill>
          <a:blip r:embed="rId4"/>
          <a:stretch>
            <a:fillRect/>
          </a:stretch>
        </p:blipFill>
        <p:spPr>
          <a:xfrm>
            <a:off x="6919104" y="4723800"/>
            <a:ext cx="2200259" cy="1566286"/>
          </a:xfrm>
          <a:prstGeom prst="rect">
            <a:avLst/>
          </a:prstGeom>
        </p:spPr>
      </p:pic>
      <p:sp>
        <p:nvSpPr>
          <p:cNvPr id="9" name="TextBox 8">
            <a:extLst>
              <a:ext uri="{FF2B5EF4-FFF2-40B4-BE49-F238E27FC236}">
                <a16:creationId xmlns:a16="http://schemas.microsoft.com/office/drawing/2014/main" id="{90BB8F76-946D-443B-99D7-D9ACCD4ED82D}"/>
              </a:ext>
            </a:extLst>
          </p:cNvPr>
          <p:cNvSpPr txBox="1"/>
          <p:nvPr/>
        </p:nvSpPr>
        <p:spPr>
          <a:xfrm>
            <a:off x="6919104" y="5987950"/>
            <a:ext cx="4155440" cy="369332"/>
          </a:xfrm>
          <a:prstGeom prst="rect">
            <a:avLst/>
          </a:prstGeom>
          <a:noFill/>
        </p:spPr>
        <p:txBody>
          <a:bodyPr wrap="square" rtlCol="0">
            <a:spAutoFit/>
          </a:bodyPr>
          <a:lstStyle/>
          <a:p>
            <a:r>
              <a:rPr lang="en-GB" dirty="0"/>
              <a:t>www. scotland5gcentre.org</a:t>
            </a:r>
          </a:p>
        </p:txBody>
      </p:sp>
      <p:sp>
        <p:nvSpPr>
          <p:cNvPr id="4" name="TextBox 3">
            <a:extLst>
              <a:ext uri="{FF2B5EF4-FFF2-40B4-BE49-F238E27FC236}">
                <a16:creationId xmlns:a16="http://schemas.microsoft.com/office/drawing/2014/main" id="{43ED1664-D7F5-4FA5-90E9-94C2D3E570AD}"/>
              </a:ext>
            </a:extLst>
          </p:cNvPr>
          <p:cNvSpPr txBox="1"/>
          <p:nvPr/>
        </p:nvSpPr>
        <p:spPr>
          <a:xfrm>
            <a:off x="6919104" y="4252713"/>
            <a:ext cx="2455629" cy="646331"/>
          </a:xfrm>
          <a:prstGeom prst="rect">
            <a:avLst/>
          </a:prstGeom>
          <a:noFill/>
        </p:spPr>
        <p:txBody>
          <a:bodyPr wrap="square" rtlCol="0">
            <a:spAutoFit/>
          </a:bodyPr>
          <a:lstStyle/>
          <a:p>
            <a:r>
              <a:rPr lang="en-GB" sz="3600" b="1" dirty="0">
                <a:solidFill>
                  <a:srgbClr val="00507D"/>
                </a:solidFill>
              </a:rPr>
              <a:t>Thank you</a:t>
            </a:r>
          </a:p>
        </p:txBody>
      </p:sp>
      <p:pic>
        <p:nvPicPr>
          <p:cNvPr id="22" name="Picture 21">
            <a:extLst>
              <a:ext uri="{FF2B5EF4-FFF2-40B4-BE49-F238E27FC236}">
                <a16:creationId xmlns:a16="http://schemas.microsoft.com/office/drawing/2014/main" id="{8F80707A-5D08-4372-8344-FF67ABA491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88824" y="-127263"/>
            <a:ext cx="1311614" cy="1864260"/>
          </a:xfrm>
          <a:prstGeom prst="rect">
            <a:avLst/>
          </a:prstGeom>
        </p:spPr>
      </p:pic>
      <p:pic>
        <p:nvPicPr>
          <p:cNvPr id="23" name="Picture 22">
            <a:extLst>
              <a:ext uri="{FF2B5EF4-FFF2-40B4-BE49-F238E27FC236}">
                <a16:creationId xmlns:a16="http://schemas.microsoft.com/office/drawing/2014/main" id="{8A8D71FE-DAF5-4038-9902-CFEAED4DD4D0}"/>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6919104" y="2644419"/>
            <a:ext cx="1372750" cy="1319952"/>
          </a:xfrm>
          <a:prstGeom prst="rect">
            <a:avLst/>
          </a:prstGeom>
        </p:spPr>
      </p:pic>
    </p:spTree>
    <p:extLst>
      <p:ext uri="{BB962C8B-B14F-4D97-AF65-F5344CB8AC3E}">
        <p14:creationId xmlns:p14="http://schemas.microsoft.com/office/powerpoint/2010/main" val="692891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C6981877-9E15-4533-BA3C-49742966D190}"/>
              </a:ext>
            </a:extLst>
          </p:cNvPr>
          <p:cNvSpPr/>
          <p:nvPr/>
        </p:nvSpPr>
        <p:spPr>
          <a:xfrm flipH="1">
            <a:off x="6095998" y="416560"/>
            <a:ext cx="6096001" cy="6441440"/>
          </a:xfrm>
          <a:prstGeom prst="round1Rect">
            <a:avLst>
              <a:gd name="adj" fmla="val 20402"/>
            </a:avLst>
          </a:prstGeom>
          <a:blipFill dpi="0" rotWithShape="1">
            <a:blip r:embed="rId3">
              <a:extLst>
                <a:ext uri="{28A0092B-C50C-407E-A947-70E740481C1C}">
                  <a14:useLocalDpi xmlns:a14="http://schemas.microsoft.com/office/drawing/2010/main" val="0"/>
                </a:ext>
              </a:extLst>
            </a:blip>
            <a:srcRect/>
            <a:stretch>
              <a:fillRect l="-4642" r="-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9757DEAC-FC13-4797-AF0D-5CA16C5A4114}"/>
              </a:ext>
            </a:extLst>
          </p:cNvPr>
          <p:cNvSpPr/>
          <p:nvPr/>
        </p:nvSpPr>
        <p:spPr>
          <a:xfrm>
            <a:off x="584200" y="496301"/>
            <a:ext cx="7030719" cy="400110"/>
          </a:xfrm>
          <a:prstGeom prst="rect">
            <a:avLst/>
          </a:prstGeom>
        </p:spPr>
        <p:txBody>
          <a:bodyPr wrap="square">
            <a:spAutoFit/>
          </a:bodyPr>
          <a:lstStyle/>
          <a:p>
            <a:r>
              <a:rPr lang="en-GB" sz="2000" b="1" dirty="0">
                <a:solidFill>
                  <a:schemeClr val="accent5">
                    <a:lumMod val="50000"/>
                  </a:schemeClr>
                </a:solidFill>
              </a:rPr>
              <a:t>The Scotland 5G Centre – Who we are</a:t>
            </a:r>
          </a:p>
        </p:txBody>
      </p:sp>
      <p:sp>
        <p:nvSpPr>
          <p:cNvPr id="9" name="TextBox 8">
            <a:extLst>
              <a:ext uri="{FF2B5EF4-FFF2-40B4-BE49-F238E27FC236}">
                <a16:creationId xmlns:a16="http://schemas.microsoft.com/office/drawing/2014/main" id="{3FC9505F-683C-42F3-966F-954B52C7EF73}"/>
              </a:ext>
            </a:extLst>
          </p:cNvPr>
          <p:cNvSpPr txBox="1"/>
          <p:nvPr/>
        </p:nvSpPr>
        <p:spPr>
          <a:xfrm>
            <a:off x="584200" y="1505609"/>
            <a:ext cx="4655312" cy="2585323"/>
          </a:xfrm>
          <a:prstGeom prst="rect">
            <a:avLst/>
          </a:prstGeom>
          <a:noFill/>
        </p:spPr>
        <p:txBody>
          <a:bodyPr wrap="square" rtlCol="0">
            <a:spAutoFit/>
          </a:bodyPr>
          <a:lstStyle/>
          <a:p>
            <a:endParaRPr lang="en-GB" dirty="0">
              <a:latin typeface="+mj-lt"/>
            </a:endParaRPr>
          </a:p>
          <a:p>
            <a:r>
              <a:rPr lang="en-GB" dirty="0">
                <a:latin typeface="+mj-lt"/>
              </a:rPr>
              <a:t>The Scotland 5G Centre </a:t>
            </a:r>
            <a:r>
              <a:rPr lang="en-GB" b="1" dirty="0">
                <a:solidFill>
                  <a:srgbClr val="25BCBD"/>
                </a:solidFill>
                <a:latin typeface="+mj-lt"/>
              </a:rPr>
              <a:t>accelerates the deployment and use of 5G technology </a:t>
            </a:r>
            <a:r>
              <a:rPr lang="en-GB" dirty="0">
                <a:latin typeface="+mj-lt"/>
              </a:rPr>
              <a:t>in Scotland’s businesses and Public Sector services.</a:t>
            </a:r>
          </a:p>
          <a:p>
            <a:endParaRPr lang="en-GB" dirty="0">
              <a:latin typeface="+mj-lt"/>
            </a:endParaRPr>
          </a:p>
          <a:p>
            <a:r>
              <a:rPr lang="en-GB" dirty="0">
                <a:latin typeface="+mj-lt"/>
              </a:rPr>
              <a:t>Our remit is to </a:t>
            </a:r>
            <a:r>
              <a:rPr lang="en-GB" b="1" dirty="0">
                <a:solidFill>
                  <a:srgbClr val="25BCBD"/>
                </a:solidFill>
                <a:latin typeface="+mj-lt"/>
              </a:rPr>
              <a:t>enable the substantial economic and societal benefits</a:t>
            </a:r>
            <a:r>
              <a:rPr lang="en-GB" dirty="0">
                <a:latin typeface="+mj-lt"/>
              </a:rPr>
              <a:t> provided by the application of 5G advanced wireless communication in Scotland. </a:t>
            </a:r>
          </a:p>
        </p:txBody>
      </p:sp>
      <p:sp>
        <p:nvSpPr>
          <p:cNvPr id="7" name="Rectangle: Single Corner Rounded 6">
            <a:extLst>
              <a:ext uri="{FF2B5EF4-FFF2-40B4-BE49-F238E27FC236}">
                <a16:creationId xmlns:a16="http://schemas.microsoft.com/office/drawing/2014/main" id="{A1EFF3DF-46A5-4DC2-955B-C9B9F5E77D93}"/>
              </a:ext>
            </a:extLst>
          </p:cNvPr>
          <p:cNvSpPr/>
          <p:nvPr/>
        </p:nvSpPr>
        <p:spPr>
          <a:xfrm>
            <a:off x="0" y="5711733"/>
            <a:ext cx="5715000" cy="1146267"/>
          </a:xfrm>
          <a:prstGeom prst="round1Rect">
            <a:avLst>
              <a:gd name="adj" fmla="val 4139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E2DCED1-C1EF-4CD9-A149-6B2F8AA30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213" y="5949306"/>
            <a:ext cx="2087287" cy="412393"/>
          </a:xfrm>
          <a:prstGeom prst="rect">
            <a:avLst/>
          </a:prstGeom>
        </p:spPr>
      </p:pic>
    </p:spTree>
    <p:extLst>
      <p:ext uri="{BB962C8B-B14F-4D97-AF65-F5344CB8AC3E}">
        <p14:creationId xmlns:p14="http://schemas.microsoft.com/office/powerpoint/2010/main" val="706514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0A1CC4-3C23-46ED-A705-CCA98FB0396F}"/>
              </a:ext>
            </a:extLst>
          </p:cNvPr>
          <p:cNvSpPr/>
          <p:nvPr/>
        </p:nvSpPr>
        <p:spPr>
          <a:xfrm>
            <a:off x="6096000" y="313930"/>
            <a:ext cx="1785113" cy="161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6BDD99C-7D34-4D80-AFDC-451B1C25FE28}"/>
              </a:ext>
            </a:extLst>
          </p:cNvPr>
          <p:cNvSpPr/>
          <p:nvPr/>
        </p:nvSpPr>
        <p:spPr>
          <a:xfrm>
            <a:off x="646289" y="1524477"/>
            <a:ext cx="5068711" cy="3170099"/>
          </a:xfrm>
          <a:prstGeom prst="rect">
            <a:avLst/>
          </a:prstGeom>
        </p:spPr>
        <p:txBody>
          <a:bodyPr wrap="square">
            <a:spAutoFit/>
          </a:bodyPr>
          <a:lstStyle/>
          <a:p>
            <a:r>
              <a:rPr lang="en-GB" dirty="0">
                <a:latin typeface="+mj-lt"/>
              </a:rPr>
              <a:t>Established in 2019, we undertook three major projects with our funding partners:</a:t>
            </a:r>
          </a:p>
          <a:p>
            <a:r>
              <a:rPr lang="en-GB" dirty="0">
                <a:latin typeface="+mj-lt"/>
              </a:rPr>
              <a:t> </a:t>
            </a:r>
          </a:p>
          <a:p>
            <a:pPr marL="285750" indent="-285750">
              <a:buClr>
                <a:schemeClr val="accent5">
                  <a:lumMod val="50000"/>
                </a:schemeClr>
              </a:buClr>
              <a:buFont typeface="Arial" panose="020B0604020202020204" pitchFamily="34" charset="0"/>
              <a:buChar char="•"/>
            </a:pPr>
            <a:r>
              <a:rPr lang="en-GB" dirty="0">
                <a:latin typeface="+mj-lt"/>
              </a:rPr>
              <a:t>The </a:t>
            </a:r>
            <a:r>
              <a:rPr lang="en-GB" b="1" dirty="0">
                <a:solidFill>
                  <a:srgbClr val="25BCBE"/>
                </a:solidFill>
              </a:rPr>
              <a:t>5G Rural Project </a:t>
            </a:r>
            <a:r>
              <a:rPr lang="en-GB" dirty="0">
                <a:latin typeface="+mj-lt"/>
              </a:rPr>
              <a:t>(University of Strathclyde) – Demonstrating new rural coverage options.</a:t>
            </a:r>
          </a:p>
          <a:p>
            <a:pPr marL="285750" indent="-285750">
              <a:buClr>
                <a:schemeClr val="accent5">
                  <a:lumMod val="50000"/>
                </a:schemeClr>
              </a:buClr>
              <a:buFont typeface="Arial" panose="020B0604020202020204" pitchFamily="34" charset="0"/>
              <a:buChar char="•"/>
            </a:pPr>
            <a:r>
              <a:rPr lang="en-GB" dirty="0">
                <a:latin typeface="+mj-lt"/>
              </a:rPr>
              <a:t>The </a:t>
            </a:r>
            <a:r>
              <a:rPr lang="en-GB" b="1" dirty="0">
                <a:solidFill>
                  <a:srgbClr val="25BCBE"/>
                </a:solidFill>
              </a:rPr>
              <a:t>5G Urban Project </a:t>
            </a:r>
            <a:r>
              <a:rPr lang="en-GB" dirty="0">
                <a:latin typeface="+mj-lt"/>
              </a:rPr>
              <a:t>(University of Glasgow) – A 5G research test bed for innovative applications.</a:t>
            </a:r>
          </a:p>
          <a:p>
            <a:pPr marL="285750" indent="-285750">
              <a:buClr>
                <a:schemeClr val="accent5">
                  <a:lumMod val="50000"/>
                </a:schemeClr>
              </a:buClr>
              <a:buFont typeface="Arial" panose="020B0604020202020204" pitchFamily="34" charset="0"/>
              <a:buChar char="•"/>
            </a:pPr>
            <a:r>
              <a:rPr lang="en-GB" dirty="0">
                <a:latin typeface="+mj-lt"/>
              </a:rPr>
              <a:t>The </a:t>
            </a:r>
            <a:r>
              <a:rPr lang="en-GB" b="1" dirty="0" err="1">
                <a:solidFill>
                  <a:srgbClr val="25BCBE"/>
                </a:solidFill>
              </a:rPr>
              <a:t>Infralink</a:t>
            </a:r>
            <a:r>
              <a:rPr lang="en-GB" b="1" dirty="0">
                <a:solidFill>
                  <a:srgbClr val="25BCBE"/>
                </a:solidFill>
              </a:rPr>
              <a:t> </a:t>
            </a:r>
            <a:r>
              <a:rPr lang="en-GB" dirty="0">
                <a:latin typeface="+mj-lt"/>
              </a:rPr>
              <a:t>(Scottish Future’s Trust) – Tools to reduce barriers to infrastructure rollout.</a:t>
            </a:r>
          </a:p>
          <a:p>
            <a:endParaRPr lang="en-GB" dirty="0">
              <a:latin typeface="+mj-lt"/>
            </a:endParaRPr>
          </a:p>
          <a:p>
            <a:pPr marL="285750" indent="-285750">
              <a:buFont typeface="Arial" panose="020B0604020202020204" pitchFamily="34" charset="0"/>
              <a:buChar char="•"/>
            </a:pPr>
            <a:endParaRPr lang="en-GB" sz="2000" dirty="0">
              <a:latin typeface="+mj-lt"/>
            </a:endParaRPr>
          </a:p>
        </p:txBody>
      </p:sp>
      <p:sp>
        <p:nvSpPr>
          <p:cNvPr id="261" name="Rectangle: Single Corner Rounded 260">
            <a:extLst>
              <a:ext uri="{FF2B5EF4-FFF2-40B4-BE49-F238E27FC236}">
                <a16:creationId xmlns:a16="http://schemas.microsoft.com/office/drawing/2014/main" id="{FFB54A14-B696-46D8-985A-95EFAE8B0712}"/>
              </a:ext>
            </a:extLst>
          </p:cNvPr>
          <p:cNvSpPr/>
          <p:nvPr/>
        </p:nvSpPr>
        <p:spPr>
          <a:xfrm flipH="1">
            <a:off x="6247678" y="397329"/>
            <a:ext cx="5944321" cy="6460671"/>
          </a:xfrm>
          <a:prstGeom prst="round1Rect">
            <a:avLst>
              <a:gd name="adj" fmla="val 21076"/>
            </a:avLst>
          </a:prstGeom>
          <a:blipFill dpi="0" rotWithShape="1">
            <a:blip r:embed="rId3">
              <a:extLst>
                <a:ext uri="{28A0092B-C50C-407E-A947-70E740481C1C}">
                  <a14:useLocalDpi xmlns:a14="http://schemas.microsoft.com/office/drawing/2010/main" val="0"/>
                </a:ext>
              </a:extLst>
            </a:blip>
            <a:srcRect/>
            <a:stretch>
              <a:fillRect l="-54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Rectangle 261">
            <a:extLst>
              <a:ext uri="{FF2B5EF4-FFF2-40B4-BE49-F238E27FC236}">
                <a16:creationId xmlns:a16="http://schemas.microsoft.com/office/drawing/2014/main" id="{32D8CD4A-56B0-40EC-B632-51FD4343FBAD}"/>
              </a:ext>
            </a:extLst>
          </p:cNvPr>
          <p:cNvSpPr/>
          <p:nvPr/>
        </p:nvSpPr>
        <p:spPr>
          <a:xfrm>
            <a:off x="432002" y="569623"/>
            <a:ext cx="4850995" cy="461665"/>
          </a:xfrm>
          <a:prstGeom prst="rect">
            <a:avLst/>
          </a:prstGeom>
        </p:spPr>
        <p:txBody>
          <a:bodyPr wrap="square">
            <a:spAutoFit/>
          </a:bodyPr>
          <a:lstStyle/>
          <a:p>
            <a:r>
              <a:rPr lang="en-GB" sz="2400" b="1" dirty="0">
                <a:solidFill>
                  <a:schemeClr val="accent5">
                    <a:lumMod val="50000"/>
                  </a:schemeClr>
                </a:solidFill>
              </a:rPr>
              <a:t>Our History</a:t>
            </a:r>
            <a:endParaRPr lang="en-GB" sz="2400" b="1" i="0" dirty="0">
              <a:solidFill>
                <a:schemeClr val="accent5">
                  <a:lumMod val="50000"/>
                </a:schemeClr>
              </a:solidFill>
              <a:effectLst/>
            </a:endParaRPr>
          </a:p>
        </p:txBody>
      </p:sp>
      <p:sp>
        <p:nvSpPr>
          <p:cNvPr id="7" name="Rectangle: Single Corner Rounded 6">
            <a:extLst>
              <a:ext uri="{FF2B5EF4-FFF2-40B4-BE49-F238E27FC236}">
                <a16:creationId xmlns:a16="http://schemas.microsoft.com/office/drawing/2014/main" id="{51721235-914F-4278-A646-E6D09C3A5B2F}"/>
              </a:ext>
            </a:extLst>
          </p:cNvPr>
          <p:cNvSpPr/>
          <p:nvPr/>
        </p:nvSpPr>
        <p:spPr>
          <a:xfrm>
            <a:off x="0" y="5711733"/>
            <a:ext cx="5715000" cy="1146267"/>
          </a:xfrm>
          <a:prstGeom prst="round1Rect">
            <a:avLst>
              <a:gd name="adj" fmla="val 4139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C3E85F7-B2EE-4B1E-AA7C-0BA7CA11C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213" y="5949306"/>
            <a:ext cx="2087287" cy="412393"/>
          </a:xfrm>
          <a:prstGeom prst="rect">
            <a:avLst/>
          </a:prstGeom>
        </p:spPr>
      </p:pic>
    </p:spTree>
    <p:extLst>
      <p:ext uri="{BB962C8B-B14F-4D97-AF65-F5344CB8AC3E}">
        <p14:creationId xmlns:p14="http://schemas.microsoft.com/office/powerpoint/2010/main" val="2051122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6EB4508F-66AA-422A-8107-5ADEE60111AD}"/>
              </a:ext>
            </a:extLst>
          </p:cNvPr>
          <p:cNvSpPr/>
          <p:nvPr/>
        </p:nvSpPr>
        <p:spPr>
          <a:xfrm flipH="1">
            <a:off x="6247680" y="397329"/>
            <a:ext cx="5944320" cy="6460671"/>
          </a:xfrm>
          <a:prstGeom prst="round1Rect">
            <a:avLst>
              <a:gd name="adj" fmla="val 21076"/>
            </a:avLst>
          </a:prstGeom>
          <a:blipFill dpi="0" rotWithShape="1">
            <a:blip r:embed="rId3">
              <a:extLst>
                <a:ext uri="{28A0092B-C50C-407E-A947-70E740481C1C}">
                  <a14:useLocalDpi xmlns:a14="http://schemas.microsoft.com/office/drawing/2010/main" val="0"/>
                </a:ext>
              </a:extLst>
            </a:blip>
            <a:srcRect/>
            <a:stretch>
              <a:fillRect l="-63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24FCC4C-573D-4D92-A793-0D7917269D1E}"/>
              </a:ext>
            </a:extLst>
          </p:cNvPr>
          <p:cNvSpPr/>
          <p:nvPr/>
        </p:nvSpPr>
        <p:spPr>
          <a:xfrm>
            <a:off x="689356" y="1293182"/>
            <a:ext cx="4831080" cy="3954929"/>
          </a:xfrm>
          <a:prstGeom prst="rect">
            <a:avLst/>
          </a:prstGeom>
        </p:spPr>
        <p:txBody>
          <a:bodyPr wrap="square">
            <a:spAutoFit/>
          </a:bodyPr>
          <a:lstStyle/>
          <a:p>
            <a:pPr marL="285750" indent="-285750">
              <a:buFont typeface="Arial" panose="020B0604020202020204" pitchFamily="34" charset="0"/>
              <a:buChar char="•"/>
            </a:pPr>
            <a:r>
              <a:rPr lang="en-GB" dirty="0">
                <a:latin typeface="+mj-lt"/>
              </a:rPr>
              <a:t>We manage a National Suite of </a:t>
            </a:r>
            <a:r>
              <a:rPr lang="en-GB" b="1" dirty="0">
                <a:solidFill>
                  <a:srgbClr val="25BCBD"/>
                </a:solidFill>
                <a:latin typeface="+mj-lt"/>
              </a:rPr>
              <a:t>fixed and mobile 5G testbeds/innovation hubs</a:t>
            </a:r>
          </a:p>
          <a:p>
            <a:pPr marL="285750" indent="-285750">
              <a:buFont typeface="Arial" panose="020B0604020202020204" pitchFamily="34" charset="0"/>
              <a:buChar char="•"/>
            </a:pPr>
            <a:r>
              <a:rPr lang="en-GB" dirty="0">
                <a:latin typeface="+mj-lt"/>
              </a:rPr>
              <a:t>We showcase the power of </a:t>
            </a:r>
            <a:r>
              <a:rPr lang="en-GB" b="1" dirty="0">
                <a:solidFill>
                  <a:srgbClr val="25BCBD"/>
                </a:solidFill>
                <a:latin typeface="+mj-lt"/>
              </a:rPr>
              <a:t>5G to improve business</a:t>
            </a:r>
          </a:p>
          <a:p>
            <a:pPr marL="285750" indent="-285750">
              <a:buFont typeface="Arial" panose="020B0604020202020204" pitchFamily="34" charset="0"/>
              <a:buChar char="•"/>
            </a:pPr>
            <a:r>
              <a:rPr lang="en-GB" dirty="0">
                <a:latin typeface="+mj-lt"/>
              </a:rPr>
              <a:t>We </a:t>
            </a:r>
            <a:r>
              <a:rPr lang="en-GB" b="1" dirty="0">
                <a:solidFill>
                  <a:srgbClr val="25BCBD"/>
                </a:solidFill>
                <a:latin typeface="+mj-lt"/>
              </a:rPr>
              <a:t>provide access for Scotland’s organisations </a:t>
            </a:r>
            <a:r>
              <a:rPr lang="en-GB" dirty="0">
                <a:latin typeface="+mj-lt"/>
              </a:rPr>
              <a:t>to test how 5G can improve their business,</a:t>
            </a:r>
          </a:p>
          <a:p>
            <a:pPr marL="285750" indent="-285750">
              <a:buFont typeface="Arial" panose="020B0604020202020204" pitchFamily="34" charset="0"/>
              <a:buChar char="•"/>
            </a:pPr>
            <a:r>
              <a:rPr lang="en-GB" dirty="0">
                <a:latin typeface="+mj-lt"/>
              </a:rPr>
              <a:t>We work with </a:t>
            </a:r>
            <a:r>
              <a:rPr lang="en-GB" b="1" dirty="0">
                <a:solidFill>
                  <a:srgbClr val="25BCBD"/>
                </a:solidFill>
                <a:latin typeface="+mj-lt"/>
              </a:rPr>
              <a:t>Scottish academic partners </a:t>
            </a:r>
            <a:r>
              <a:rPr lang="en-GB" dirty="0">
                <a:latin typeface="+mj-lt"/>
              </a:rPr>
              <a:t>to support new innovation, impact and funding opportunities,</a:t>
            </a:r>
          </a:p>
          <a:p>
            <a:pPr marL="285750" indent="-285750">
              <a:buFont typeface="Arial" panose="020B0604020202020204" pitchFamily="34" charset="0"/>
              <a:buChar char="•"/>
            </a:pPr>
            <a:r>
              <a:rPr lang="en-GB" dirty="0">
                <a:latin typeface="+mj-lt"/>
              </a:rPr>
              <a:t>We are </a:t>
            </a:r>
            <a:r>
              <a:rPr lang="en-GB" b="1" dirty="0">
                <a:solidFill>
                  <a:srgbClr val="25BCBD"/>
                </a:solidFill>
                <a:latin typeface="+mj-lt"/>
              </a:rPr>
              <a:t>part of Scotland’s world leading innovation network </a:t>
            </a:r>
            <a:r>
              <a:rPr lang="en-GB" dirty="0">
                <a:latin typeface="+mj-lt"/>
              </a:rPr>
              <a:t>of support for industry, public sector and academia</a:t>
            </a:r>
          </a:p>
          <a:p>
            <a:endParaRPr lang="en-GB" dirty="0">
              <a:latin typeface="+mj-lt"/>
            </a:endParaRPr>
          </a:p>
          <a:p>
            <a:endParaRPr lang="en-GB" dirty="0">
              <a:latin typeface="+mj-lt"/>
            </a:endParaRPr>
          </a:p>
        </p:txBody>
      </p:sp>
      <p:sp>
        <p:nvSpPr>
          <p:cNvPr id="4" name="TextBox 3">
            <a:extLst>
              <a:ext uri="{FF2B5EF4-FFF2-40B4-BE49-F238E27FC236}">
                <a16:creationId xmlns:a16="http://schemas.microsoft.com/office/drawing/2014/main" id="{5E5AAA71-FB2E-4951-BFB6-459D179A2EE2}"/>
              </a:ext>
            </a:extLst>
          </p:cNvPr>
          <p:cNvSpPr txBox="1"/>
          <p:nvPr/>
        </p:nvSpPr>
        <p:spPr>
          <a:xfrm>
            <a:off x="564003" y="411326"/>
            <a:ext cx="4409440" cy="523220"/>
          </a:xfrm>
          <a:prstGeom prst="rect">
            <a:avLst/>
          </a:prstGeom>
          <a:noFill/>
        </p:spPr>
        <p:txBody>
          <a:bodyPr wrap="square" rtlCol="0">
            <a:spAutoFit/>
          </a:bodyPr>
          <a:lstStyle/>
          <a:p>
            <a:r>
              <a:rPr lang="en-GB" sz="2400" b="1" dirty="0">
                <a:solidFill>
                  <a:schemeClr val="accent5">
                    <a:lumMod val="50000"/>
                  </a:schemeClr>
                </a:solidFill>
              </a:rPr>
              <a:t>What do we do</a:t>
            </a:r>
            <a:r>
              <a:rPr lang="en-GB" sz="2800" b="1" dirty="0">
                <a:solidFill>
                  <a:schemeClr val="accent5">
                    <a:lumMod val="50000"/>
                  </a:schemeClr>
                </a:solidFill>
              </a:rPr>
              <a:t> </a:t>
            </a:r>
            <a:endParaRPr lang="en-GB" sz="2000" dirty="0"/>
          </a:p>
        </p:txBody>
      </p:sp>
      <p:sp>
        <p:nvSpPr>
          <p:cNvPr id="10" name="Rectangle: Single Corner Rounded 9">
            <a:extLst>
              <a:ext uri="{FF2B5EF4-FFF2-40B4-BE49-F238E27FC236}">
                <a16:creationId xmlns:a16="http://schemas.microsoft.com/office/drawing/2014/main" id="{7F3009D0-6694-486C-A8D9-67D7802E6AC8}"/>
              </a:ext>
            </a:extLst>
          </p:cNvPr>
          <p:cNvSpPr/>
          <p:nvPr/>
        </p:nvSpPr>
        <p:spPr>
          <a:xfrm>
            <a:off x="0" y="5558069"/>
            <a:ext cx="5715000" cy="1299932"/>
          </a:xfrm>
          <a:prstGeom prst="round1Rect">
            <a:avLst>
              <a:gd name="adj" fmla="val 4139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F4F80ED-E539-4BE1-817C-1201EA672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506" y="5916705"/>
            <a:ext cx="2087287" cy="412393"/>
          </a:xfrm>
          <a:prstGeom prst="rect">
            <a:avLst/>
          </a:prstGeom>
        </p:spPr>
      </p:pic>
    </p:spTree>
    <p:extLst>
      <p:ext uri="{BB962C8B-B14F-4D97-AF65-F5344CB8AC3E}">
        <p14:creationId xmlns:p14="http://schemas.microsoft.com/office/powerpoint/2010/main" val="3579156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84D6249-DA51-4974-8744-D3A3E16862F7}"/>
              </a:ext>
            </a:extLst>
          </p:cNvPr>
          <p:cNvSpPr txBox="1">
            <a:spLocks/>
          </p:cNvSpPr>
          <p:nvPr/>
        </p:nvSpPr>
        <p:spPr>
          <a:xfrm>
            <a:off x="235467" y="323775"/>
            <a:ext cx="2551256" cy="1100138"/>
          </a:xfrm>
          <a:prstGeom prst="rect">
            <a:avLst/>
          </a:prstGeom>
        </p:spPr>
        <p:txBody>
          <a:bodyPr vert="horz" lIns="91440" tIns="45720" rIns="91440" bIns="45720" rtlCol="0" anchor="b"/>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000" b="1" dirty="0">
              <a:solidFill>
                <a:srgbClr val="00507D"/>
              </a:solidFill>
            </a:endParaRPr>
          </a:p>
        </p:txBody>
      </p:sp>
      <p:sp>
        <p:nvSpPr>
          <p:cNvPr id="4" name="TextBox 3">
            <a:extLst>
              <a:ext uri="{FF2B5EF4-FFF2-40B4-BE49-F238E27FC236}">
                <a16:creationId xmlns:a16="http://schemas.microsoft.com/office/drawing/2014/main" id="{E6F7F7DA-D187-41CA-3EA4-2FA70CB9277E}"/>
              </a:ext>
            </a:extLst>
          </p:cNvPr>
          <p:cNvSpPr txBox="1"/>
          <p:nvPr/>
        </p:nvSpPr>
        <p:spPr>
          <a:xfrm>
            <a:off x="916987" y="850609"/>
            <a:ext cx="10358025" cy="677108"/>
          </a:xfrm>
          <a:prstGeom prst="rect">
            <a:avLst/>
          </a:prstGeom>
          <a:noFill/>
        </p:spPr>
        <p:txBody>
          <a:bodyPr wrap="square">
            <a:spAutoFit/>
          </a:bodyPr>
          <a:lstStyle/>
          <a:p>
            <a:r>
              <a:rPr lang="en-GB" b="1" dirty="0">
                <a:solidFill>
                  <a:srgbClr val="25BCBD"/>
                </a:solidFill>
                <a:latin typeface="+mj-lt"/>
              </a:rPr>
              <a:t>Advanced wireless connectivity </a:t>
            </a:r>
            <a:r>
              <a:rPr lang="en-GB" dirty="0">
                <a:latin typeface="+mj-lt"/>
              </a:rPr>
              <a:t>increases business performance – there is a lot of complimentary technology.  </a:t>
            </a:r>
          </a:p>
          <a:p>
            <a:r>
              <a:rPr lang="en-GB" dirty="0">
                <a:latin typeface="+mj-lt"/>
              </a:rPr>
              <a:t>Centre supports organisations in understanding and finding the appropriate solution</a:t>
            </a:r>
            <a:r>
              <a:rPr lang="en-GB" sz="2000" b="1" dirty="0">
                <a:solidFill>
                  <a:srgbClr val="002060"/>
                </a:solidFill>
                <a:latin typeface="+mj-lt"/>
                <a:ea typeface="Calibri" panose="020F0502020204030204" pitchFamily="34" charset="0"/>
              </a:rPr>
              <a:t>.</a:t>
            </a:r>
            <a:endParaRPr lang="en-GB" sz="2000" b="1" dirty="0">
              <a:solidFill>
                <a:srgbClr val="002060"/>
              </a:solidFill>
              <a:effectLst/>
              <a:latin typeface="+mj-lt"/>
              <a:ea typeface="Calibri" panose="020F0502020204030204" pitchFamily="34" charset="0"/>
            </a:endParaRPr>
          </a:p>
        </p:txBody>
      </p:sp>
      <p:sp>
        <p:nvSpPr>
          <p:cNvPr id="11" name="Rectangle 4">
            <a:extLst>
              <a:ext uri="{FF2B5EF4-FFF2-40B4-BE49-F238E27FC236}">
                <a16:creationId xmlns:a16="http://schemas.microsoft.com/office/drawing/2014/main" id="{43C67FD5-9603-D132-809C-538546380EB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AC55FAD3-EFB9-49A2-9404-DD3BD8C5B44A}"/>
              </a:ext>
            </a:extLst>
          </p:cNvPr>
          <p:cNvPicPr>
            <a:picLocks noChangeAspect="1"/>
          </p:cNvPicPr>
          <p:nvPr/>
        </p:nvPicPr>
        <p:blipFill>
          <a:blip r:embed="rId2"/>
          <a:stretch>
            <a:fillRect/>
          </a:stretch>
        </p:blipFill>
        <p:spPr>
          <a:xfrm>
            <a:off x="1381592" y="1620659"/>
            <a:ext cx="9041461" cy="5080212"/>
          </a:xfrm>
          <a:prstGeom prst="rect">
            <a:avLst/>
          </a:prstGeom>
        </p:spPr>
      </p:pic>
      <p:pic>
        <p:nvPicPr>
          <p:cNvPr id="13" name="Picture 12">
            <a:extLst>
              <a:ext uri="{FF2B5EF4-FFF2-40B4-BE49-F238E27FC236}">
                <a16:creationId xmlns:a16="http://schemas.microsoft.com/office/drawing/2014/main" id="{5DA0F6B8-2B2D-4F02-8D05-AA06F03A1D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19522" y="5751015"/>
            <a:ext cx="720920" cy="1024678"/>
          </a:xfrm>
          <a:prstGeom prst="rect">
            <a:avLst/>
          </a:prstGeom>
        </p:spPr>
      </p:pic>
      <p:sp>
        <p:nvSpPr>
          <p:cNvPr id="14" name="Rectangle 13">
            <a:extLst>
              <a:ext uri="{FF2B5EF4-FFF2-40B4-BE49-F238E27FC236}">
                <a16:creationId xmlns:a16="http://schemas.microsoft.com/office/drawing/2014/main" id="{AB467BEB-8DA0-4AA6-AE83-BB453DBFD8A6}"/>
              </a:ext>
            </a:extLst>
          </p:cNvPr>
          <p:cNvSpPr/>
          <p:nvPr/>
        </p:nvSpPr>
        <p:spPr>
          <a:xfrm>
            <a:off x="582455" y="280918"/>
            <a:ext cx="4850995" cy="523220"/>
          </a:xfrm>
          <a:prstGeom prst="rect">
            <a:avLst/>
          </a:prstGeom>
        </p:spPr>
        <p:txBody>
          <a:bodyPr wrap="square">
            <a:spAutoFit/>
          </a:bodyPr>
          <a:lstStyle/>
          <a:p>
            <a:r>
              <a:rPr lang="en-GB" sz="2800" b="1" dirty="0">
                <a:solidFill>
                  <a:schemeClr val="accent5">
                    <a:lumMod val="50000"/>
                  </a:schemeClr>
                </a:solidFill>
              </a:rPr>
              <a:t>Connectivity is key</a:t>
            </a:r>
            <a:endParaRPr lang="en-GB" sz="2800" b="1" i="0" dirty="0">
              <a:solidFill>
                <a:schemeClr val="accent5">
                  <a:lumMod val="50000"/>
                </a:schemeClr>
              </a:solidFill>
              <a:effectLst/>
            </a:endParaRPr>
          </a:p>
        </p:txBody>
      </p:sp>
    </p:spTree>
    <p:extLst>
      <p:ext uri="{BB962C8B-B14F-4D97-AF65-F5344CB8AC3E}">
        <p14:creationId xmlns:p14="http://schemas.microsoft.com/office/powerpoint/2010/main" val="3830917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BB04B5-3E16-4DF7-B519-0AA58591A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106" y="1280574"/>
            <a:ext cx="4958179" cy="4958179"/>
          </a:xfrm>
          <a:prstGeom prst="rect">
            <a:avLst/>
          </a:prstGeom>
        </p:spPr>
      </p:pic>
      <p:pic>
        <p:nvPicPr>
          <p:cNvPr id="5" name="Graphic 4" descr="Marker">
            <a:extLst>
              <a:ext uri="{FF2B5EF4-FFF2-40B4-BE49-F238E27FC236}">
                <a16:creationId xmlns:a16="http://schemas.microsoft.com/office/drawing/2014/main" id="{5598D212-8DE5-49DC-BA85-578141E0215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95777" y="4455868"/>
            <a:ext cx="551290" cy="514905"/>
          </a:xfrm>
          <a:prstGeom prst="rect">
            <a:avLst/>
          </a:prstGeom>
        </p:spPr>
      </p:pic>
      <p:sp>
        <p:nvSpPr>
          <p:cNvPr id="12" name="Rectangle 11">
            <a:extLst>
              <a:ext uri="{FF2B5EF4-FFF2-40B4-BE49-F238E27FC236}">
                <a16:creationId xmlns:a16="http://schemas.microsoft.com/office/drawing/2014/main" id="{A0CE5E18-727E-4282-A346-7FAEF4506702}"/>
              </a:ext>
            </a:extLst>
          </p:cNvPr>
          <p:cNvSpPr/>
          <p:nvPr/>
        </p:nvSpPr>
        <p:spPr>
          <a:xfrm>
            <a:off x="226938" y="357637"/>
            <a:ext cx="11553044" cy="523220"/>
          </a:xfrm>
          <a:prstGeom prst="rect">
            <a:avLst/>
          </a:prstGeom>
        </p:spPr>
        <p:txBody>
          <a:bodyPr wrap="square">
            <a:spAutoFit/>
          </a:bodyPr>
          <a:lstStyle/>
          <a:p>
            <a:r>
              <a:rPr lang="en-GB" sz="2800" b="1" dirty="0">
                <a:solidFill>
                  <a:schemeClr val="accent5">
                    <a:lumMod val="50000"/>
                  </a:schemeClr>
                </a:solidFill>
              </a:rPr>
              <a:t>Where we operate</a:t>
            </a:r>
          </a:p>
        </p:txBody>
      </p:sp>
      <p:pic>
        <p:nvPicPr>
          <p:cNvPr id="6" name="Picture 5">
            <a:extLst>
              <a:ext uri="{FF2B5EF4-FFF2-40B4-BE49-F238E27FC236}">
                <a16:creationId xmlns:a16="http://schemas.microsoft.com/office/drawing/2014/main" id="{955A1C4C-6425-49C8-919E-4CE50725F1EF}"/>
              </a:ext>
            </a:extLst>
          </p:cNvPr>
          <p:cNvPicPr>
            <a:picLocks noChangeAspect="1"/>
          </p:cNvPicPr>
          <p:nvPr/>
        </p:nvPicPr>
        <p:blipFill rotWithShape="1">
          <a:blip r:embed="rId6"/>
          <a:srcRect t="57521" r="60199"/>
          <a:stretch/>
        </p:blipFill>
        <p:spPr>
          <a:xfrm>
            <a:off x="7038273" y="4651898"/>
            <a:ext cx="1686918" cy="1807375"/>
          </a:xfrm>
          <a:prstGeom prst="rect">
            <a:avLst/>
          </a:prstGeom>
        </p:spPr>
      </p:pic>
      <p:pic>
        <p:nvPicPr>
          <p:cNvPr id="13" name="Picture 12">
            <a:extLst>
              <a:ext uri="{FF2B5EF4-FFF2-40B4-BE49-F238E27FC236}">
                <a16:creationId xmlns:a16="http://schemas.microsoft.com/office/drawing/2014/main" id="{B6617096-2459-475E-8F5D-D3A23350FC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419522" y="5751015"/>
            <a:ext cx="720920" cy="1024678"/>
          </a:xfrm>
          <a:prstGeom prst="rect">
            <a:avLst/>
          </a:prstGeom>
        </p:spPr>
      </p:pic>
      <p:sp>
        <p:nvSpPr>
          <p:cNvPr id="9" name="Rectangle 8">
            <a:extLst>
              <a:ext uri="{FF2B5EF4-FFF2-40B4-BE49-F238E27FC236}">
                <a16:creationId xmlns:a16="http://schemas.microsoft.com/office/drawing/2014/main" id="{36BDD99C-7D34-4D80-AFDC-451B1C25FE28}"/>
              </a:ext>
            </a:extLst>
          </p:cNvPr>
          <p:cNvSpPr/>
          <p:nvPr/>
        </p:nvSpPr>
        <p:spPr>
          <a:xfrm>
            <a:off x="772478" y="1405172"/>
            <a:ext cx="7806699" cy="4247317"/>
          </a:xfrm>
          <a:prstGeom prst="rect">
            <a:avLst/>
          </a:prstGeom>
        </p:spPr>
        <p:txBody>
          <a:bodyPr wrap="square">
            <a:spAutoFit/>
          </a:bodyPr>
          <a:lstStyle/>
          <a:p>
            <a:r>
              <a:rPr lang="en-GB" dirty="0">
                <a:latin typeface="+mj-lt"/>
              </a:rPr>
              <a:t>Our innovation hubs have state-of-the-art private 5G testbeds, providing a secure environment for business to meet with our experts and test new systems, operations, services and/or products.</a:t>
            </a:r>
          </a:p>
          <a:p>
            <a:endParaRPr lang="en-GB" dirty="0">
              <a:latin typeface="+mj-lt"/>
            </a:endParaRPr>
          </a:p>
          <a:p>
            <a:r>
              <a:rPr lang="en-GB" b="1" dirty="0">
                <a:latin typeface="+mj-lt"/>
              </a:rPr>
              <a:t>Our hubs are located throughout Scotland:</a:t>
            </a:r>
          </a:p>
          <a:p>
            <a:pPr marL="800100" lvl="1" indent="-342900">
              <a:buFont typeface="Arial" panose="020B0604020202020204" pitchFamily="34" charset="0"/>
              <a:buChar char="•"/>
            </a:pPr>
            <a:r>
              <a:rPr lang="en-GB" dirty="0">
                <a:latin typeface="+mj-lt"/>
              </a:rPr>
              <a:t>Aberdeen </a:t>
            </a:r>
          </a:p>
          <a:p>
            <a:pPr marL="800100" lvl="1" indent="-342900">
              <a:buFont typeface="Arial" panose="020B0604020202020204" pitchFamily="34" charset="0"/>
              <a:buChar char="•"/>
            </a:pPr>
            <a:r>
              <a:rPr lang="en-GB" dirty="0">
                <a:latin typeface="+mj-lt"/>
              </a:rPr>
              <a:t>Dumfries</a:t>
            </a:r>
          </a:p>
          <a:p>
            <a:pPr marL="800100" lvl="1" indent="-342900">
              <a:buFont typeface="Arial" panose="020B0604020202020204" pitchFamily="34" charset="0"/>
              <a:buChar char="•"/>
            </a:pPr>
            <a:r>
              <a:rPr lang="en-GB" dirty="0">
                <a:latin typeface="+mj-lt"/>
              </a:rPr>
              <a:t>Dundee</a:t>
            </a:r>
          </a:p>
          <a:p>
            <a:pPr marL="800100" lvl="1" indent="-342900">
              <a:buFont typeface="Arial" panose="020B0604020202020204" pitchFamily="34" charset="0"/>
              <a:buChar char="•"/>
            </a:pPr>
            <a:r>
              <a:rPr lang="en-GB" dirty="0">
                <a:latin typeface="+mj-lt"/>
              </a:rPr>
              <a:t>Forth Valley</a:t>
            </a:r>
          </a:p>
          <a:p>
            <a:pPr marL="800100" lvl="1" indent="-342900">
              <a:buFont typeface="Arial" panose="020B0604020202020204" pitchFamily="34" charset="0"/>
              <a:buChar char="•"/>
            </a:pPr>
            <a:r>
              <a:rPr lang="en-GB" dirty="0">
                <a:latin typeface="+mj-lt"/>
              </a:rPr>
              <a:t>Highlands and Islands (mobile hub) </a:t>
            </a:r>
          </a:p>
          <a:p>
            <a:pPr marL="800100" lvl="1" indent="-342900">
              <a:buFont typeface="Arial" panose="020B0604020202020204" pitchFamily="34" charset="0"/>
              <a:buChar char="•"/>
            </a:pPr>
            <a:r>
              <a:rPr lang="en-GB" dirty="0">
                <a:latin typeface="+mj-lt"/>
              </a:rPr>
              <a:t>Kilmarnock</a:t>
            </a:r>
          </a:p>
          <a:p>
            <a:pPr marL="800100" lvl="1" indent="-342900">
              <a:buFont typeface="Arial" panose="020B0604020202020204" pitchFamily="34" charset="0"/>
              <a:buChar char="•"/>
            </a:pPr>
            <a:r>
              <a:rPr lang="en-GB" dirty="0">
                <a:latin typeface="+mj-lt"/>
              </a:rPr>
              <a:t>Renfrewshire (grey, to be announced)</a:t>
            </a:r>
          </a:p>
          <a:p>
            <a:endParaRPr lang="en-GB" dirty="0">
              <a:latin typeface="+mj-lt"/>
            </a:endParaRPr>
          </a:p>
          <a:p>
            <a:r>
              <a:rPr lang="en-GB" dirty="0">
                <a:latin typeface="+mj-lt"/>
              </a:rPr>
              <a:t>We also have a number of </a:t>
            </a:r>
            <a:r>
              <a:rPr lang="en-GB" b="1" dirty="0">
                <a:solidFill>
                  <a:srgbClr val="25BCBD"/>
                </a:solidFill>
                <a:latin typeface="+mj-lt"/>
              </a:rPr>
              <a:t>Pop Up networks </a:t>
            </a:r>
            <a:r>
              <a:rPr lang="en-GB" dirty="0">
                <a:latin typeface="+mj-lt"/>
              </a:rPr>
              <a:t>that </a:t>
            </a:r>
          </a:p>
          <a:p>
            <a:r>
              <a:rPr lang="en-GB" dirty="0">
                <a:latin typeface="+mj-lt"/>
              </a:rPr>
              <a:t>are being deployed in client sites across Scotland</a:t>
            </a:r>
          </a:p>
        </p:txBody>
      </p:sp>
      <p:grpSp>
        <p:nvGrpSpPr>
          <p:cNvPr id="4" name="Group 3">
            <a:extLst>
              <a:ext uri="{FF2B5EF4-FFF2-40B4-BE49-F238E27FC236}">
                <a16:creationId xmlns:a16="http://schemas.microsoft.com/office/drawing/2014/main" id="{988D70E2-ABBE-4D7C-8D23-D62BF2A46029}"/>
              </a:ext>
            </a:extLst>
          </p:cNvPr>
          <p:cNvGrpSpPr/>
          <p:nvPr/>
        </p:nvGrpSpPr>
        <p:grpSpPr>
          <a:xfrm>
            <a:off x="8528324" y="4545367"/>
            <a:ext cx="408806" cy="650368"/>
            <a:chOff x="8528324" y="4545367"/>
            <a:chExt cx="408806" cy="650368"/>
          </a:xfrm>
        </p:grpSpPr>
        <p:sp>
          <p:nvSpPr>
            <p:cNvPr id="3" name="Rectangle 2">
              <a:extLst>
                <a:ext uri="{FF2B5EF4-FFF2-40B4-BE49-F238E27FC236}">
                  <a16:creationId xmlns:a16="http://schemas.microsoft.com/office/drawing/2014/main" id="{DC0F9639-2E70-40FC-A669-E051428E1D33}"/>
                </a:ext>
              </a:extLst>
            </p:cNvPr>
            <p:cNvSpPr/>
            <p:nvPr/>
          </p:nvSpPr>
          <p:spPr>
            <a:xfrm>
              <a:off x="8528324" y="4545367"/>
              <a:ext cx="248575" cy="514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CC3B7A7-879F-4661-9A84-6D835F778435}"/>
                </a:ext>
              </a:extLst>
            </p:cNvPr>
            <p:cNvSpPr/>
            <p:nvPr/>
          </p:nvSpPr>
          <p:spPr>
            <a:xfrm rot="16200000">
              <a:off x="8682174" y="4940779"/>
              <a:ext cx="189450" cy="32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81485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13BF755-3BB5-4FA3-835B-9A632ECD4778}"/>
              </a:ext>
            </a:extLst>
          </p:cNvPr>
          <p:cNvSpPr/>
          <p:nvPr/>
        </p:nvSpPr>
        <p:spPr>
          <a:xfrm>
            <a:off x="2202106" y="1281335"/>
            <a:ext cx="1912983" cy="182882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25BC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6E54E0F-3DB1-4834-AA60-0AAA4E55DC23}"/>
              </a:ext>
            </a:extLst>
          </p:cNvPr>
          <p:cNvSpPr/>
          <p:nvPr/>
        </p:nvSpPr>
        <p:spPr>
          <a:xfrm>
            <a:off x="5192774" y="1298263"/>
            <a:ext cx="1912983" cy="182882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25BC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60EBCDF4-553C-4A4A-AD4D-721011950FA2}"/>
              </a:ext>
            </a:extLst>
          </p:cNvPr>
          <p:cNvSpPr/>
          <p:nvPr/>
        </p:nvSpPr>
        <p:spPr>
          <a:xfrm>
            <a:off x="8183442" y="1281335"/>
            <a:ext cx="1912983" cy="187075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25BC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0BEDC1-6A85-4077-A36E-A4464282A0A7}"/>
              </a:ext>
            </a:extLst>
          </p:cNvPr>
          <p:cNvSpPr/>
          <p:nvPr/>
        </p:nvSpPr>
        <p:spPr>
          <a:xfrm>
            <a:off x="1861746" y="3214366"/>
            <a:ext cx="2590800" cy="461665"/>
          </a:xfrm>
          <a:prstGeom prst="rect">
            <a:avLst/>
          </a:prstGeom>
        </p:spPr>
        <p:txBody>
          <a:bodyPr wrap="square">
            <a:spAutoFit/>
          </a:bodyPr>
          <a:lstStyle/>
          <a:p>
            <a:pPr algn="ctr"/>
            <a:r>
              <a:rPr lang="en-GB" sz="2400" b="1" dirty="0">
                <a:solidFill>
                  <a:schemeClr val="accent5">
                    <a:lumMod val="50000"/>
                  </a:schemeClr>
                </a:solidFill>
              </a:rPr>
              <a:t>Support </a:t>
            </a:r>
          </a:p>
        </p:txBody>
      </p:sp>
      <p:sp>
        <p:nvSpPr>
          <p:cNvPr id="12" name="Rectangle 11">
            <a:extLst>
              <a:ext uri="{FF2B5EF4-FFF2-40B4-BE49-F238E27FC236}">
                <a16:creationId xmlns:a16="http://schemas.microsoft.com/office/drawing/2014/main" id="{25E59A32-793A-4FDD-A8AC-A05B94B4F86E}"/>
              </a:ext>
            </a:extLst>
          </p:cNvPr>
          <p:cNvSpPr/>
          <p:nvPr/>
        </p:nvSpPr>
        <p:spPr>
          <a:xfrm>
            <a:off x="1648386" y="3676031"/>
            <a:ext cx="3017520" cy="830997"/>
          </a:xfrm>
          <a:prstGeom prst="rect">
            <a:avLst/>
          </a:prstGeom>
        </p:spPr>
        <p:txBody>
          <a:bodyPr wrap="square">
            <a:spAutoFit/>
          </a:bodyPr>
          <a:lstStyle/>
          <a:p>
            <a:pPr algn="ctr"/>
            <a:r>
              <a:rPr lang="en-GB" sz="1600" b="1" dirty="0">
                <a:solidFill>
                  <a:srgbClr val="25BCBE"/>
                </a:solidFill>
              </a:rPr>
              <a:t>Take advantage of our impartial and expert advice - tailored to your business needs </a:t>
            </a:r>
          </a:p>
        </p:txBody>
      </p:sp>
      <p:sp>
        <p:nvSpPr>
          <p:cNvPr id="13" name="Rectangle 12">
            <a:extLst>
              <a:ext uri="{FF2B5EF4-FFF2-40B4-BE49-F238E27FC236}">
                <a16:creationId xmlns:a16="http://schemas.microsoft.com/office/drawing/2014/main" id="{F3FB9141-D1F1-4F5B-9C02-63D07D94E8BE}"/>
              </a:ext>
            </a:extLst>
          </p:cNvPr>
          <p:cNvSpPr/>
          <p:nvPr/>
        </p:nvSpPr>
        <p:spPr>
          <a:xfrm>
            <a:off x="1714426" y="4611231"/>
            <a:ext cx="2885440" cy="954107"/>
          </a:xfrm>
          <a:prstGeom prst="rect">
            <a:avLst/>
          </a:prstGeom>
        </p:spPr>
        <p:txBody>
          <a:bodyPr wrap="square">
            <a:spAutoFit/>
          </a:bodyPr>
          <a:lstStyle/>
          <a:p>
            <a:pPr marL="285750" indent="-285750">
              <a:buClr>
                <a:schemeClr val="accent5">
                  <a:lumMod val="50000"/>
                </a:schemeClr>
              </a:buClr>
              <a:buFont typeface="Arial" panose="020B0604020202020204" pitchFamily="34" charset="0"/>
              <a:buChar char="•"/>
            </a:pPr>
            <a:r>
              <a:rPr lang="en-GB" sz="1400" dirty="0">
                <a:latin typeface="+mj-lt"/>
              </a:rPr>
              <a:t>Access workshops and live demonstrations</a:t>
            </a:r>
          </a:p>
          <a:p>
            <a:pPr marL="285750" indent="-285750">
              <a:buClr>
                <a:schemeClr val="accent5">
                  <a:lumMod val="50000"/>
                </a:schemeClr>
              </a:buClr>
              <a:buFont typeface="Arial" panose="020B0604020202020204" pitchFamily="34" charset="0"/>
              <a:buChar char="•"/>
            </a:pPr>
            <a:r>
              <a:rPr lang="en-GB" sz="1400" dirty="0">
                <a:latin typeface="+mj-lt"/>
              </a:rPr>
              <a:t>Find out more about how 5G </a:t>
            </a:r>
          </a:p>
          <a:p>
            <a:pPr>
              <a:buClr>
                <a:schemeClr val="accent5">
                  <a:lumMod val="50000"/>
                </a:schemeClr>
              </a:buClr>
            </a:pPr>
            <a:r>
              <a:rPr lang="en-GB" sz="1400" dirty="0">
                <a:latin typeface="+mj-lt"/>
              </a:rPr>
              <a:t>       can transform your business</a:t>
            </a:r>
          </a:p>
        </p:txBody>
      </p:sp>
      <p:sp>
        <p:nvSpPr>
          <p:cNvPr id="14" name="Rectangle 13">
            <a:extLst>
              <a:ext uri="{FF2B5EF4-FFF2-40B4-BE49-F238E27FC236}">
                <a16:creationId xmlns:a16="http://schemas.microsoft.com/office/drawing/2014/main" id="{C8CA9AA3-03FF-4F27-893F-C9C33FD2EDD7}"/>
              </a:ext>
            </a:extLst>
          </p:cNvPr>
          <p:cNvSpPr/>
          <p:nvPr/>
        </p:nvSpPr>
        <p:spPr>
          <a:xfrm>
            <a:off x="5488866" y="3228070"/>
            <a:ext cx="1320800" cy="461665"/>
          </a:xfrm>
          <a:prstGeom prst="rect">
            <a:avLst/>
          </a:prstGeom>
        </p:spPr>
        <p:txBody>
          <a:bodyPr wrap="square">
            <a:spAutoFit/>
          </a:bodyPr>
          <a:lstStyle/>
          <a:p>
            <a:r>
              <a:rPr lang="en-GB" sz="2400" b="1" dirty="0">
                <a:solidFill>
                  <a:schemeClr val="accent5">
                    <a:lumMod val="50000"/>
                  </a:schemeClr>
                </a:solidFill>
              </a:rPr>
              <a:t>Innovate</a:t>
            </a:r>
          </a:p>
        </p:txBody>
      </p:sp>
      <p:sp>
        <p:nvSpPr>
          <p:cNvPr id="15" name="Rectangle 14">
            <a:extLst>
              <a:ext uri="{FF2B5EF4-FFF2-40B4-BE49-F238E27FC236}">
                <a16:creationId xmlns:a16="http://schemas.microsoft.com/office/drawing/2014/main" id="{64AD56EA-1979-4AF0-A396-EE8A1DC2E4C7}"/>
              </a:ext>
            </a:extLst>
          </p:cNvPr>
          <p:cNvSpPr/>
          <p:nvPr/>
        </p:nvSpPr>
        <p:spPr>
          <a:xfrm>
            <a:off x="4665906" y="3679255"/>
            <a:ext cx="3014182" cy="830997"/>
          </a:xfrm>
          <a:prstGeom prst="rect">
            <a:avLst/>
          </a:prstGeom>
        </p:spPr>
        <p:txBody>
          <a:bodyPr wrap="square">
            <a:spAutoFit/>
          </a:bodyPr>
          <a:lstStyle/>
          <a:p>
            <a:pPr algn="ctr"/>
            <a:r>
              <a:rPr lang="en-GB" sz="1600" b="1" dirty="0">
                <a:solidFill>
                  <a:srgbClr val="25BCBE"/>
                </a:solidFill>
              </a:rPr>
              <a:t>Work with us to develop 5G solutions to grow </a:t>
            </a:r>
          </a:p>
          <a:p>
            <a:pPr algn="ctr"/>
            <a:r>
              <a:rPr lang="en-GB" sz="1600" b="1" dirty="0">
                <a:solidFill>
                  <a:srgbClr val="25BCBE"/>
                </a:solidFill>
              </a:rPr>
              <a:t>your business</a:t>
            </a:r>
          </a:p>
        </p:txBody>
      </p:sp>
      <p:sp>
        <p:nvSpPr>
          <p:cNvPr id="16" name="Rectangle 15">
            <a:extLst>
              <a:ext uri="{FF2B5EF4-FFF2-40B4-BE49-F238E27FC236}">
                <a16:creationId xmlns:a16="http://schemas.microsoft.com/office/drawing/2014/main" id="{BC5F682D-9DD3-488C-B9EB-E722799BE8F8}"/>
              </a:ext>
            </a:extLst>
          </p:cNvPr>
          <p:cNvSpPr/>
          <p:nvPr/>
        </p:nvSpPr>
        <p:spPr>
          <a:xfrm>
            <a:off x="4750535" y="4611231"/>
            <a:ext cx="2885440" cy="2246769"/>
          </a:xfrm>
          <a:prstGeom prst="rect">
            <a:avLst/>
          </a:prstGeom>
        </p:spPr>
        <p:txBody>
          <a:bodyPr wrap="square">
            <a:spAutoFit/>
          </a:bodyPr>
          <a:lstStyle/>
          <a:p>
            <a:pPr marL="285750" indent="-285750">
              <a:buClr>
                <a:schemeClr val="accent5">
                  <a:lumMod val="50000"/>
                </a:schemeClr>
              </a:buClr>
              <a:buFont typeface="Arial" panose="020B0604020202020204" pitchFamily="34" charset="0"/>
              <a:buChar char="•"/>
            </a:pPr>
            <a:r>
              <a:rPr lang="en-GB" sz="1400" dirty="0">
                <a:latin typeface="+mj-lt"/>
              </a:rPr>
              <a:t>Work with our experts to look at solutions that will meet your needs, challenges and opportunities</a:t>
            </a:r>
          </a:p>
          <a:p>
            <a:pPr marL="285750" indent="-285750">
              <a:buClr>
                <a:schemeClr val="accent5">
                  <a:lumMod val="50000"/>
                </a:schemeClr>
              </a:buClr>
              <a:buFont typeface="Arial" panose="020B0604020202020204" pitchFamily="34" charset="0"/>
              <a:buChar char="•"/>
            </a:pPr>
            <a:r>
              <a:rPr lang="en-GB" sz="1400" dirty="0">
                <a:latin typeface="+mj-lt"/>
              </a:rPr>
              <a:t>Test these solutions using our state-of-the-art private 5G testbed </a:t>
            </a:r>
          </a:p>
          <a:p>
            <a:pPr marL="285750" indent="-285750">
              <a:buClr>
                <a:schemeClr val="accent5">
                  <a:lumMod val="50000"/>
                </a:schemeClr>
              </a:buClr>
              <a:buFont typeface="Arial" panose="020B0604020202020204" pitchFamily="34" charset="0"/>
              <a:buChar char="•"/>
            </a:pPr>
            <a:r>
              <a:rPr lang="en-GB" sz="1400" dirty="0">
                <a:latin typeface="+mj-lt"/>
              </a:rPr>
              <a:t>Get access to the latest industry applications including sensing technology and robotics</a:t>
            </a:r>
          </a:p>
        </p:txBody>
      </p:sp>
      <p:sp>
        <p:nvSpPr>
          <p:cNvPr id="17" name="Rectangle 16">
            <a:extLst>
              <a:ext uri="{FF2B5EF4-FFF2-40B4-BE49-F238E27FC236}">
                <a16:creationId xmlns:a16="http://schemas.microsoft.com/office/drawing/2014/main" id="{5ED29D53-EA0D-4332-BDDA-D8F234CB4068}"/>
              </a:ext>
            </a:extLst>
          </p:cNvPr>
          <p:cNvSpPr/>
          <p:nvPr/>
        </p:nvSpPr>
        <p:spPr>
          <a:xfrm>
            <a:off x="8306597" y="3228837"/>
            <a:ext cx="1669578" cy="461665"/>
          </a:xfrm>
          <a:prstGeom prst="rect">
            <a:avLst/>
          </a:prstGeom>
        </p:spPr>
        <p:txBody>
          <a:bodyPr wrap="square">
            <a:spAutoFit/>
          </a:bodyPr>
          <a:lstStyle/>
          <a:p>
            <a:r>
              <a:rPr lang="en-GB" sz="2400" b="1" dirty="0">
                <a:solidFill>
                  <a:schemeClr val="accent5">
                    <a:lumMod val="50000"/>
                  </a:schemeClr>
                </a:solidFill>
              </a:rPr>
              <a:t>Collaborate</a:t>
            </a:r>
          </a:p>
        </p:txBody>
      </p:sp>
      <p:sp>
        <p:nvSpPr>
          <p:cNvPr id="18" name="Rectangle 17">
            <a:extLst>
              <a:ext uri="{FF2B5EF4-FFF2-40B4-BE49-F238E27FC236}">
                <a16:creationId xmlns:a16="http://schemas.microsoft.com/office/drawing/2014/main" id="{315FA620-573D-452A-8C61-739DA67297A3}"/>
              </a:ext>
            </a:extLst>
          </p:cNvPr>
          <p:cNvSpPr/>
          <p:nvPr/>
        </p:nvSpPr>
        <p:spPr>
          <a:xfrm>
            <a:off x="7941696" y="4611230"/>
            <a:ext cx="2548341" cy="2031325"/>
          </a:xfrm>
          <a:prstGeom prst="rect">
            <a:avLst/>
          </a:prstGeom>
        </p:spPr>
        <p:txBody>
          <a:bodyPr wrap="square">
            <a:spAutoFit/>
          </a:bodyPr>
          <a:lstStyle/>
          <a:p>
            <a:pPr marL="285750" indent="-285750">
              <a:buClr>
                <a:schemeClr val="accent5">
                  <a:lumMod val="50000"/>
                </a:schemeClr>
              </a:buClr>
              <a:buFont typeface="Arial" panose="020B0604020202020204" pitchFamily="34" charset="0"/>
              <a:buChar char="•"/>
            </a:pPr>
            <a:r>
              <a:rPr lang="en-GB" sz="1400" dirty="0">
                <a:latin typeface="+mj-lt"/>
              </a:rPr>
              <a:t>We can connect your business to our extensive network of industry partners to deploy your 5G solution </a:t>
            </a:r>
          </a:p>
          <a:p>
            <a:pPr marL="285750" indent="-285750">
              <a:buClr>
                <a:schemeClr val="accent5">
                  <a:lumMod val="50000"/>
                </a:schemeClr>
              </a:buClr>
              <a:buFont typeface="Arial" panose="020B0604020202020204" pitchFamily="34" charset="0"/>
              <a:buChar char="•"/>
            </a:pPr>
            <a:r>
              <a:rPr lang="en-GB" sz="1400" dirty="0">
                <a:latin typeface="+mj-lt"/>
              </a:rPr>
              <a:t>Get advice from us on the range of funding opportunities available </a:t>
            </a:r>
          </a:p>
          <a:p>
            <a:pPr marL="285750" indent="-285750">
              <a:buClr>
                <a:schemeClr val="accent5">
                  <a:lumMod val="50000"/>
                </a:schemeClr>
              </a:buClr>
              <a:buFont typeface="Arial" panose="020B0604020202020204" pitchFamily="34" charset="0"/>
              <a:buChar char="•"/>
            </a:pPr>
            <a:r>
              <a:rPr lang="en-GB" sz="1400" dirty="0">
                <a:latin typeface="+mj-lt"/>
              </a:rPr>
              <a:t>to support your digital transformation</a:t>
            </a:r>
          </a:p>
        </p:txBody>
      </p:sp>
      <p:sp>
        <p:nvSpPr>
          <p:cNvPr id="19" name="Rectangle 18">
            <a:extLst>
              <a:ext uri="{FF2B5EF4-FFF2-40B4-BE49-F238E27FC236}">
                <a16:creationId xmlns:a16="http://schemas.microsoft.com/office/drawing/2014/main" id="{F00AE34C-8F61-4FA0-A705-EDFB59B16490}"/>
              </a:ext>
            </a:extLst>
          </p:cNvPr>
          <p:cNvSpPr/>
          <p:nvPr/>
        </p:nvSpPr>
        <p:spPr>
          <a:xfrm>
            <a:off x="7941697" y="3679254"/>
            <a:ext cx="2399377" cy="584775"/>
          </a:xfrm>
          <a:prstGeom prst="rect">
            <a:avLst/>
          </a:prstGeom>
        </p:spPr>
        <p:txBody>
          <a:bodyPr wrap="square">
            <a:spAutoFit/>
          </a:bodyPr>
          <a:lstStyle/>
          <a:p>
            <a:pPr algn="ctr"/>
            <a:r>
              <a:rPr lang="en-GB" sz="1600" b="1" dirty="0">
                <a:solidFill>
                  <a:srgbClr val="25BCBE"/>
                </a:solidFill>
              </a:rPr>
              <a:t>Work with us to put your ideas into practice </a:t>
            </a:r>
          </a:p>
        </p:txBody>
      </p:sp>
      <p:sp>
        <p:nvSpPr>
          <p:cNvPr id="20" name="Rectangle 19">
            <a:extLst>
              <a:ext uri="{FF2B5EF4-FFF2-40B4-BE49-F238E27FC236}">
                <a16:creationId xmlns:a16="http://schemas.microsoft.com/office/drawing/2014/main" id="{D0B957D2-1F6C-40BC-9C69-1343A9CA50A2}"/>
              </a:ext>
            </a:extLst>
          </p:cNvPr>
          <p:cNvSpPr/>
          <p:nvPr/>
        </p:nvSpPr>
        <p:spPr>
          <a:xfrm>
            <a:off x="511434" y="333223"/>
            <a:ext cx="4850995" cy="446276"/>
          </a:xfrm>
          <a:prstGeom prst="rect">
            <a:avLst/>
          </a:prstGeom>
        </p:spPr>
        <p:txBody>
          <a:bodyPr wrap="square">
            <a:spAutoFit/>
          </a:bodyPr>
          <a:lstStyle/>
          <a:p>
            <a:r>
              <a:rPr lang="en-GB" sz="2300" b="1" dirty="0">
                <a:solidFill>
                  <a:schemeClr val="accent5">
                    <a:lumMod val="50000"/>
                  </a:schemeClr>
                </a:solidFill>
              </a:rPr>
              <a:t>The Scotland 5G Centre - Services</a:t>
            </a:r>
            <a:endParaRPr lang="en-GB" sz="2300" b="1" i="0" dirty="0">
              <a:solidFill>
                <a:schemeClr val="accent5">
                  <a:lumMod val="50000"/>
                </a:schemeClr>
              </a:solidFill>
              <a:effectLst/>
            </a:endParaRPr>
          </a:p>
        </p:txBody>
      </p:sp>
      <p:pic>
        <p:nvPicPr>
          <p:cNvPr id="21" name="Picture 20">
            <a:extLst>
              <a:ext uri="{FF2B5EF4-FFF2-40B4-BE49-F238E27FC236}">
                <a16:creationId xmlns:a16="http://schemas.microsoft.com/office/drawing/2014/main" id="{35616830-C5A6-43CA-A955-C50AF21D968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45662" y="5646034"/>
            <a:ext cx="794780" cy="1129659"/>
          </a:xfrm>
          <a:prstGeom prst="rect">
            <a:avLst/>
          </a:prstGeom>
        </p:spPr>
      </p:pic>
    </p:spTree>
    <p:extLst>
      <p:ext uri="{BB962C8B-B14F-4D97-AF65-F5344CB8AC3E}">
        <p14:creationId xmlns:p14="http://schemas.microsoft.com/office/powerpoint/2010/main" val="3444167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6EB4508F-66AA-422A-8107-5ADEE60111AD}"/>
              </a:ext>
            </a:extLst>
          </p:cNvPr>
          <p:cNvSpPr/>
          <p:nvPr/>
        </p:nvSpPr>
        <p:spPr>
          <a:xfrm flipH="1">
            <a:off x="6180979" y="468593"/>
            <a:ext cx="6011020" cy="6389407"/>
          </a:xfrm>
          <a:prstGeom prst="round1Rect">
            <a:avLst>
              <a:gd name="adj" fmla="val 16368"/>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1C48D2E-3ACB-4C0B-BAE2-4CC80F0038B5}"/>
              </a:ext>
            </a:extLst>
          </p:cNvPr>
          <p:cNvSpPr/>
          <p:nvPr/>
        </p:nvSpPr>
        <p:spPr>
          <a:xfrm>
            <a:off x="625444" y="446981"/>
            <a:ext cx="5242676" cy="356562"/>
          </a:xfrm>
          <a:prstGeom prst="rect">
            <a:avLst/>
          </a:prstGeom>
        </p:spPr>
        <p:txBody>
          <a:bodyPr wrap="square" lIns="91440" tIns="45720" rIns="91440" bIns="45720" anchor="t">
            <a:spAutoFit/>
          </a:bodyPr>
          <a:lstStyle/>
          <a:p>
            <a:endParaRPr lang="en-GB" sz="2400" b="1" dirty="0">
              <a:solidFill>
                <a:schemeClr val="accent5">
                  <a:lumMod val="50000"/>
                </a:schemeClr>
              </a:solidFill>
              <a:cs typeface="Calibri"/>
            </a:endParaRPr>
          </a:p>
        </p:txBody>
      </p:sp>
      <p:sp>
        <p:nvSpPr>
          <p:cNvPr id="7" name="TextBox 6">
            <a:extLst>
              <a:ext uri="{FF2B5EF4-FFF2-40B4-BE49-F238E27FC236}">
                <a16:creationId xmlns:a16="http://schemas.microsoft.com/office/drawing/2014/main" id="{B05CCED1-257C-BD97-4415-718F1DDDBE3B}"/>
              </a:ext>
            </a:extLst>
          </p:cNvPr>
          <p:cNvSpPr txBox="1"/>
          <p:nvPr/>
        </p:nvSpPr>
        <p:spPr>
          <a:xfrm>
            <a:off x="853964" y="444499"/>
            <a:ext cx="843017" cy="613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FE4E479D-B14D-8FEC-8ABF-1F3441791180}"/>
              </a:ext>
            </a:extLst>
          </p:cNvPr>
          <p:cNvSpPr txBox="1"/>
          <p:nvPr/>
        </p:nvSpPr>
        <p:spPr>
          <a:xfrm>
            <a:off x="733534" y="-2190"/>
            <a:ext cx="47515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mn-lt"/>
              <a:cs typeface="+mn-lt"/>
            </a:endParaRPr>
          </a:p>
          <a:p>
            <a:endParaRPr lang="en-US" dirty="0">
              <a:ea typeface="+mn-lt"/>
              <a:cs typeface="+mn-lt"/>
            </a:endParaRPr>
          </a:p>
        </p:txBody>
      </p:sp>
      <p:sp>
        <p:nvSpPr>
          <p:cNvPr id="8" name="TextBox 7">
            <a:extLst>
              <a:ext uri="{FF2B5EF4-FFF2-40B4-BE49-F238E27FC236}">
                <a16:creationId xmlns:a16="http://schemas.microsoft.com/office/drawing/2014/main" id="{838185DB-8112-F433-92A1-FC18B08B9CB4}"/>
              </a:ext>
            </a:extLst>
          </p:cNvPr>
          <p:cNvSpPr txBox="1"/>
          <p:nvPr/>
        </p:nvSpPr>
        <p:spPr>
          <a:xfrm>
            <a:off x="790466" y="4751551"/>
            <a:ext cx="45303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cs typeface="Calibri" panose="020F0502020204030204"/>
            </a:endParaRPr>
          </a:p>
        </p:txBody>
      </p:sp>
      <p:sp>
        <p:nvSpPr>
          <p:cNvPr id="10" name="TextBox 9">
            <a:extLst>
              <a:ext uri="{FF2B5EF4-FFF2-40B4-BE49-F238E27FC236}">
                <a16:creationId xmlns:a16="http://schemas.microsoft.com/office/drawing/2014/main" id="{1954FE38-BE63-BEFD-05BF-24B12142CB04}"/>
              </a:ext>
            </a:extLst>
          </p:cNvPr>
          <p:cNvSpPr txBox="1"/>
          <p:nvPr/>
        </p:nvSpPr>
        <p:spPr>
          <a:xfrm>
            <a:off x="733534" y="644141"/>
            <a:ext cx="460922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accent5">
                    <a:lumMod val="50000"/>
                  </a:schemeClr>
                </a:solidFill>
                <a:cs typeface="Calibri"/>
              </a:rPr>
              <a:t>What are the challenges industries are facing?</a:t>
            </a:r>
          </a:p>
        </p:txBody>
      </p:sp>
      <p:sp>
        <p:nvSpPr>
          <p:cNvPr id="11" name="TextBox 10">
            <a:extLst>
              <a:ext uri="{FF2B5EF4-FFF2-40B4-BE49-F238E27FC236}">
                <a16:creationId xmlns:a16="http://schemas.microsoft.com/office/drawing/2014/main" id="{DE0EE3AE-AA1C-EC45-5EFC-04C08293B59E}"/>
              </a:ext>
            </a:extLst>
          </p:cNvPr>
          <p:cNvSpPr txBox="1"/>
          <p:nvPr/>
        </p:nvSpPr>
        <p:spPr>
          <a:xfrm>
            <a:off x="733534" y="1479089"/>
            <a:ext cx="4740603" cy="3647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5">
                  <a:lumMod val="50000"/>
                </a:schemeClr>
              </a:buClr>
              <a:buFont typeface="Arial"/>
              <a:buChar char="•"/>
            </a:pPr>
            <a:r>
              <a:rPr lang="en-US" sz="1600" dirty="0">
                <a:latin typeface="+mj-lt"/>
                <a:cs typeface="Calibri"/>
              </a:rPr>
              <a:t>Energy Costs</a:t>
            </a:r>
          </a:p>
          <a:p>
            <a:pPr marL="285750" indent="-285750">
              <a:buClr>
                <a:schemeClr val="accent5">
                  <a:lumMod val="50000"/>
                </a:schemeClr>
              </a:buClr>
              <a:buFont typeface="Arial"/>
              <a:buChar char="•"/>
            </a:pPr>
            <a:r>
              <a:rPr lang="en-US" sz="1600" dirty="0">
                <a:latin typeface="+mj-lt"/>
                <a:cs typeface="Calibri"/>
              </a:rPr>
              <a:t>Demand for more Sustainable Technology</a:t>
            </a:r>
          </a:p>
          <a:p>
            <a:pPr marL="285750" indent="-285750">
              <a:buClr>
                <a:schemeClr val="accent5">
                  <a:lumMod val="50000"/>
                </a:schemeClr>
              </a:buClr>
              <a:buFont typeface="Arial"/>
              <a:buChar char="•"/>
            </a:pPr>
            <a:r>
              <a:rPr lang="en-US" sz="1600" dirty="0">
                <a:latin typeface="+mj-lt"/>
                <a:cs typeface="Calibri"/>
              </a:rPr>
              <a:t>Ageing Technology</a:t>
            </a:r>
          </a:p>
          <a:p>
            <a:pPr marL="285750" indent="-285750">
              <a:buClr>
                <a:schemeClr val="accent5">
                  <a:lumMod val="50000"/>
                </a:schemeClr>
              </a:buClr>
              <a:buFont typeface="Arial"/>
              <a:buChar char="•"/>
            </a:pPr>
            <a:r>
              <a:rPr lang="en-US" sz="1600" dirty="0">
                <a:latin typeface="+mj-lt"/>
                <a:cs typeface="Calibri"/>
              </a:rPr>
              <a:t>Data Security</a:t>
            </a:r>
          </a:p>
          <a:p>
            <a:pPr marL="285750" indent="-285750">
              <a:buClr>
                <a:schemeClr val="accent5">
                  <a:lumMod val="50000"/>
                </a:schemeClr>
              </a:buClr>
              <a:buFont typeface="Arial"/>
              <a:buChar char="•"/>
            </a:pPr>
            <a:r>
              <a:rPr lang="en-US" sz="1600" dirty="0">
                <a:latin typeface="+mj-lt"/>
                <a:cs typeface="Calibri"/>
              </a:rPr>
              <a:t>Managing Data Streams/Storage</a:t>
            </a:r>
          </a:p>
          <a:p>
            <a:pPr marL="285750" indent="-285750">
              <a:buClr>
                <a:schemeClr val="accent5">
                  <a:lumMod val="50000"/>
                </a:schemeClr>
              </a:buClr>
              <a:buFont typeface="Arial"/>
              <a:buChar char="•"/>
            </a:pPr>
            <a:r>
              <a:rPr lang="en-US" sz="1600" dirty="0">
                <a:latin typeface="+mj-lt"/>
                <a:cs typeface="Calibri"/>
              </a:rPr>
              <a:t>Supply Chain Disruptions</a:t>
            </a:r>
          </a:p>
          <a:p>
            <a:pPr marL="285750" indent="-285750">
              <a:buClr>
                <a:schemeClr val="accent5">
                  <a:lumMod val="50000"/>
                </a:schemeClr>
              </a:buClr>
              <a:buFont typeface="Arial"/>
              <a:buChar char="•"/>
            </a:pPr>
            <a:r>
              <a:rPr lang="en-US" sz="1600" dirty="0">
                <a:latin typeface="+mj-lt"/>
                <a:cs typeface="Calibri"/>
              </a:rPr>
              <a:t>Digital Not Spots on site</a:t>
            </a:r>
          </a:p>
          <a:p>
            <a:pPr marL="285750" indent="-285750">
              <a:buClr>
                <a:schemeClr val="accent5">
                  <a:lumMod val="50000"/>
                </a:schemeClr>
              </a:buClr>
              <a:buFont typeface="Arial"/>
              <a:buChar char="•"/>
            </a:pPr>
            <a:r>
              <a:rPr lang="en-GB" sz="1600" spc="-10" dirty="0">
                <a:latin typeface="Calibri Light"/>
                <a:cs typeface="Calibri Light"/>
              </a:rPr>
              <a:t>Economically</a:t>
            </a:r>
            <a:r>
              <a:rPr lang="en-GB" sz="1600" spc="-15" dirty="0">
                <a:latin typeface="Calibri Light"/>
                <a:cs typeface="Calibri Light"/>
              </a:rPr>
              <a:t> </a:t>
            </a:r>
            <a:r>
              <a:rPr lang="en-GB" sz="1600" spc="-10" dirty="0">
                <a:latin typeface="Calibri Light"/>
                <a:cs typeface="Calibri Light"/>
              </a:rPr>
              <a:t>competitive</a:t>
            </a:r>
            <a:r>
              <a:rPr lang="en-GB" sz="1600" spc="10" dirty="0">
                <a:latin typeface="Calibri Light"/>
                <a:cs typeface="Calibri Light"/>
              </a:rPr>
              <a:t> </a:t>
            </a:r>
            <a:r>
              <a:rPr lang="en-GB" sz="1600" spc="-15" dirty="0">
                <a:latin typeface="Calibri Light"/>
                <a:cs typeface="Calibri Light"/>
              </a:rPr>
              <a:t>market</a:t>
            </a:r>
            <a:endParaRPr lang="en-GB" sz="1600" dirty="0">
              <a:latin typeface="Calibri Light"/>
              <a:cs typeface="Calibri Light"/>
            </a:endParaRPr>
          </a:p>
          <a:p>
            <a:pPr marL="285750" indent="-285750">
              <a:buClr>
                <a:schemeClr val="accent5">
                  <a:lumMod val="50000"/>
                </a:schemeClr>
              </a:buClr>
              <a:buFont typeface="Arial"/>
              <a:buChar char="•"/>
            </a:pPr>
            <a:r>
              <a:rPr lang="en-GB" sz="1600" spc="-5" dirty="0">
                <a:latin typeface="Calibri Light"/>
                <a:cs typeface="Calibri Light"/>
              </a:rPr>
              <a:t>Retaining</a:t>
            </a:r>
            <a:r>
              <a:rPr lang="en-GB" sz="1600" spc="-30" dirty="0">
                <a:latin typeface="Calibri Light"/>
                <a:cs typeface="Calibri Light"/>
              </a:rPr>
              <a:t> </a:t>
            </a:r>
            <a:r>
              <a:rPr lang="en-GB" sz="1600" spc="-15" dirty="0">
                <a:latin typeface="Calibri Light"/>
                <a:cs typeface="Calibri Light"/>
              </a:rPr>
              <a:t>talent</a:t>
            </a:r>
            <a:r>
              <a:rPr lang="en-GB" sz="1600" spc="10" dirty="0">
                <a:latin typeface="Calibri Light"/>
                <a:cs typeface="Calibri Light"/>
              </a:rPr>
              <a:t> </a:t>
            </a:r>
            <a:r>
              <a:rPr lang="en-GB" sz="1600" spc="-5" dirty="0">
                <a:latin typeface="Calibri Light"/>
                <a:cs typeface="Calibri Light"/>
              </a:rPr>
              <a:t>and</a:t>
            </a:r>
            <a:r>
              <a:rPr lang="en-GB" sz="1600" spc="30" dirty="0">
                <a:latin typeface="Calibri Light"/>
                <a:cs typeface="Calibri Light"/>
              </a:rPr>
              <a:t> </a:t>
            </a:r>
            <a:r>
              <a:rPr lang="en-GB" sz="1600" spc="-5" dirty="0">
                <a:latin typeface="Calibri Light"/>
                <a:cs typeface="Calibri Light"/>
              </a:rPr>
              <a:t>developing</a:t>
            </a:r>
            <a:r>
              <a:rPr lang="en-GB" sz="1600" spc="-30" dirty="0">
                <a:latin typeface="Calibri Light"/>
                <a:cs typeface="Calibri Light"/>
              </a:rPr>
              <a:t> </a:t>
            </a:r>
            <a:r>
              <a:rPr lang="en-GB" sz="1600" spc="-5" dirty="0">
                <a:latin typeface="Calibri Light"/>
                <a:cs typeface="Calibri Light"/>
              </a:rPr>
              <a:t>skills</a:t>
            </a:r>
            <a:r>
              <a:rPr lang="en-GB" sz="1600" spc="5" dirty="0">
                <a:latin typeface="Calibri Light"/>
                <a:cs typeface="Calibri Light"/>
              </a:rPr>
              <a:t> </a:t>
            </a:r>
            <a:r>
              <a:rPr lang="en-GB" sz="1600" dirty="0">
                <a:latin typeface="Calibri Light"/>
                <a:cs typeface="Calibri Light"/>
              </a:rPr>
              <a:t>in</a:t>
            </a:r>
            <a:r>
              <a:rPr lang="en-GB" sz="1600" spc="5" dirty="0">
                <a:latin typeface="Calibri Light"/>
                <a:cs typeface="Calibri Light"/>
              </a:rPr>
              <a:t> </a:t>
            </a:r>
            <a:r>
              <a:rPr lang="en-GB" sz="1600" spc="-15" dirty="0">
                <a:latin typeface="Calibri Light"/>
                <a:cs typeface="Calibri Light"/>
              </a:rPr>
              <a:t>remote </a:t>
            </a:r>
            <a:r>
              <a:rPr lang="en-GB" sz="1600" spc="-370" dirty="0">
                <a:latin typeface="Calibri Light"/>
                <a:cs typeface="Calibri Light"/>
              </a:rPr>
              <a:t> </a:t>
            </a:r>
            <a:r>
              <a:rPr lang="en-GB" sz="1600" spc="-5" dirty="0">
                <a:latin typeface="Calibri Light"/>
                <a:cs typeface="Calibri Light"/>
              </a:rPr>
              <a:t>and </a:t>
            </a:r>
            <a:r>
              <a:rPr lang="en-GB" sz="1600" spc="-10" dirty="0">
                <a:latin typeface="Calibri Light"/>
                <a:cs typeface="Calibri Light"/>
              </a:rPr>
              <a:t>rural</a:t>
            </a:r>
            <a:r>
              <a:rPr lang="en-GB" sz="1600" spc="25" dirty="0">
                <a:latin typeface="Calibri Light"/>
                <a:cs typeface="Calibri Light"/>
              </a:rPr>
              <a:t> </a:t>
            </a:r>
            <a:r>
              <a:rPr lang="en-GB" sz="1600" spc="-15" dirty="0">
                <a:latin typeface="Calibri Light"/>
                <a:cs typeface="Calibri Light"/>
              </a:rPr>
              <a:t>areas.</a:t>
            </a:r>
            <a:endParaRPr lang="en-GB" sz="1600" dirty="0">
              <a:latin typeface="Calibri Light"/>
              <a:cs typeface="Calibri Light"/>
            </a:endParaRPr>
          </a:p>
          <a:p>
            <a:pPr marL="285750" indent="-285750">
              <a:buFont typeface="Arial"/>
              <a:buChar char="•"/>
            </a:pPr>
            <a:endParaRPr lang="en-US" sz="1700" dirty="0">
              <a:latin typeface="+mj-lt"/>
              <a:cs typeface="Calibri"/>
            </a:endParaRPr>
          </a:p>
          <a:p>
            <a:endParaRPr lang="en-US" dirty="0">
              <a:cs typeface="Calibri"/>
            </a:endParaRPr>
          </a:p>
          <a:p>
            <a:endParaRPr lang="en-US" dirty="0">
              <a:cs typeface="Calibri"/>
            </a:endParaRPr>
          </a:p>
          <a:p>
            <a:endParaRPr lang="en-US" dirty="0">
              <a:cs typeface="Calibri"/>
            </a:endParaRPr>
          </a:p>
        </p:txBody>
      </p:sp>
      <p:sp>
        <p:nvSpPr>
          <p:cNvPr id="16" name="Rectangle: Single Corner Rounded 15">
            <a:extLst>
              <a:ext uri="{FF2B5EF4-FFF2-40B4-BE49-F238E27FC236}">
                <a16:creationId xmlns:a16="http://schemas.microsoft.com/office/drawing/2014/main" id="{18F4296E-0CE4-4EE7-9AF7-47971D49BD83}"/>
              </a:ext>
            </a:extLst>
          </p:cNvPr>
          <p:cNvSpPr/>
          <p:nvPr/>
        </p:nvSpPr>
        <p:spPr>
          <a:xfrm>
            <a:off x="0" y="5716823"/>
            <a:ext cx="5715000" cy="1141177"/>
          </a:xfrm>
          <a:prstGeom prst="round1Rect">
            <a:avLst>
              <a:gd name="adj" fmla="val 41398"/>
            </a:avLst>
          </a:prstGeom>
          <a:solidFill>
            <a:schemeClr val="accent5">
              <a:lumMod val="50000"/>
            </a:schemeClr>
          </a:solidFill>
          <a:ln>
            <a:solidFill>
              <a:srgbClr val="005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251D6845-E09E-46D3-8D70-9FE93288B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629" y="5998190"/>
            <a:ext cx="2018964" cy="398894"/>
          </a:xfrm>
          <a:prstGeom prst="rect">
            <a:avLst/>
          </a:prstGeom>
        </p:spPr>
      </p:pic>
    </p:spTree>
    <p:extLst>
      <p:ext uri="{BB962C8B-B14F-4D97-AF65-F5344CB8AC3E}">
        <p14:creationId xmlns:p14="http://schemas.microsoft.com/office/powerpoint/2010/main" val="809699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6EB4508F-66AA-422A-8107-5ADEE60111AD}"/>
              </a:ext>
            </a:extLst>
          </p:cNvPr>
          <p:cNvSpPr/>
          <p:nvPr/>
        </p:nvSpPr>
        <p:spPr>
          <a:xfrm flipH="1">
            <a:off x="6247672" y="464340"/>
            <a:ext cx="5944323" cy="6393660"/>
          </a:xfrm>
          <a:prstGeom prst="round1Rect">
            <a:avLst>
              <a:gd name="adj" fmla="val 21076"/>
            </a:avLst>
          </a:prstGeom>
          <a:blipFill dpi="0" rotWithShape="1">
            <a:blip r:embed="rId3">
              <a:extLst>
                <a:ext uri="{28A0092B-C50C-407E-A947-70E740481C1C}">
                  <a14:useLocalDpi xmlns:a14="http://schemas.microsoft.com/office/drawing/2010/main" val="0"/>
                </a:ext>
              </a:extLst>
            </a:blip>
            <a:srcRect/>
            <a:stretch>
              <a:fillRect t="-37403" r="12"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Single Corner Rounded 2">
            <a:extLst>
              <a:ext uri="{FF2B5EF4-FFF2-40B4-BE49-F238E27FC236}">
                <a16:creationId xmlns:a16="http://schemas.microsoft.com/office/drawing/2014/main" id="{929C48A6-0BA9-4F72-A3D8-63A073722338}"/>
              </a:ext>
            </a:extLst>
          </p:cNvPr>
          <p:cNvSpPr/>
          <p:nvPr/>
        </p:nvSpPr>
        <p:spPr>
          <a:xfrm>
            <a:off x="0" y="5716823"/>
            <a:ext cx="5715000" cy="1141177"/>
          </a:xfrm>
          <a:prstGeom prst="round1Rect">
            <a:avLst>
              <a:gd name="adj" fmla="val 41398"/>
            </a:avLst>
          </a:prstGeom>
          <a:solidFill>
            <a:schemeClr val="accent5">
              <a:lumMod val="50000"/>
            </a:schemeClr>
          </a:solidFill>
          <a:ln>
            <a:solidFill>
              <a:srgbClr val="005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20C1055-56A0-431B-BB9D-7E695F58FBD9}"/>
              </a:ext>
            </a:extLst>
          </p:cNvPr>
          <p:cNvSpPr/>
          <p:nvPr/>
        </p:nvSpPr>
        <p:spPr>
          <a:xfrm>
            <a:off x="685128" y="464340"/>
            <a:ext cx="4910130" cy="1415772"/>
          </a:xfrm>
          <a:prstGeom prst="rect">
            <a:avLst/>
          </a:prstGeom>
        </p:spPr>
        <p:txBody>
          <a:bodyPr wrap="square" lIns="91440" tIns="45720" rIns="91440" bIns="45720" anchor="t">
            <a:spAutoFit/>
          </a:bodyPr>
          <a:lstStyle/>
          <a:p>
            <a:r>
              <a:rPr lang="en-GB" sz="2200" b="1" dirty="0">
                <a:solidFill>
                  <a:schemeClr val="accent5">
                    <a:lumMod val="50000"/>
                  </a:schemeClr>
                </a:solidFill>
                <a:cs typeface="Calibri"/>
              </a:rPr>
              <a:t>Why is it important for industries to evolve and embrace 5G?</a:t>
            </a:r>
          </a:p>
          <a:p>
            <a:endParaRPr lang="en-GB" dirty="0">
              <a:solidFill>
                <a:srgbClr val="000000"/>
              </a:solidFill>
              <a:latin typeface="Calibri Light" panose="020F0302020204030204"/>
              <a:cs typeface="Calibri Light"/>
            </a:endParaRPr>
          </a:p>
          <a:p>
            <a:endParaRPr lang="en-GB" sz="2400" dirty="0">
              <a:solidFill>
                <a:schemeClr val="accent5">
                  <a:lumMod val="50000"/>
                </a:schemeClr>
              </a:solidFill>
              <a:cs typeface="Calibri"/>
            </a:endParaRPr>
          </a:p>
        </p:txBody>
      </p:sp>
      <p:sp>
        <p:nvSpPr>
          <p:cNvPr id="8" name="Rectangle 7">
            <a:extLst>
              <a:ext uri="{FF2B5EF4-FFF2-40B4-BE49-F238E27FC236}">
                <a16:creationId xmlns:a16="http://schemas.microsoft.com/office/drawing/2014/main" id="{6D8FF5AF-1FED-46BF-A869-5A7248BC4CF5}"/>
              </a:ext>
            </a:extLst>
          </p:cNvPr>
          <p:cNvSpPr/>
          <p:nvPr/>
        </p:nvSpPr>
        <p:spPr>
          <a:xfrm>
            <a:off x="685128" y="1422598"/>
            <a:ext cx="4910130" cy="3293209"/>
          </a:xfrm>
          <a:prstGeom prst="rect">
            <a:avLst/>
          </a:prstGeom>
        </p:spPr>
        <p:txBody>
          <a:bodyPr wrap="square" lIns="91440" tIns="45720" rIns="91440" bIns="45720" anchor="t">
            <a:spAutoFit/>
          </a:bodyPr>
          <a:lstStyle/>
          <a:p>
            <a:pPr marL="285750" indent="-285750">
              <a:buClr>
                <a:schemeClr val="accent5">
                  <a:lumMod val="50000"/>
                </a:schemeClr>
              </a:buClr>
              <a:buFont typeface="Arial"/>
              <a:buChar char="•"/>
            </a:pPr>
            <a:r>
              <a:rPr lang="en-GB" sz="1600" b="1" dirty="0">
                <a:solidFill>
                  <a:srgbClr val="25BCBE"/>
                </a:solidFill>
              </a:rPr>
              <a:t>Healthcare:</a:t>
            </a:r>
            <a:r>
              <a:rPr lang="en-GB" sz="1600" dirty="0">
                <a:latin typeface="+mj-lt"/>
                <a:cs typeface="Calibri Light"/>
              </a:rPr>
              <a:t> In 2020/21, 35% of total Scottish budget was spent on healthcare</a:t>
            </a:r>
          </a:p>
          <a:p>
            <a:pPr marL="285750" indent="-285750">
              <a:buClr>
                <a:schemeClr val="accent5">
                  <a:lumMod val="50000"/>
                </a:schemeClr>
              </a:buClr>
              <a:buFont typeface="Arial"/>
              <a:buChar char="•"/>
            </a:pPr>
            <a:r>
              <a:rPr lang="en-GB" sz="1600" b="1" dirty="0">
                <a:solidFill>
                  <a:srgbClr val="25BCBE"/>
                </a:solidFill>
              </a:rPr>
              <a:t>Transport</a:t>
            </a:r>
            <a:r>
              <a:rPr lang="en-GB" sz="1600" b="1" dirty="0">
                <a:solidFill>
                  <a:srgbClr val="148BA0"/>
                </a:solidFill>
              </a:rPr>
              <a:t>: </a:t>
            </a:r>
            <a:r>
              <a:rPr lang="en-GB" sz="1600" dirty="0">
                <a:solidFill>
                  <a:srgbClr val="000000"/>
                </a:solidFill>
                <a:latin typeface="+mj-lt"/>
                <a:cs typeface="Calibri Light"/>
              </a:rPr>
              <a:t>Around 127 million passenger journeys were made by bus in Scotland in 20-21</a:t>
            </a:r>
          </a:p>
          <a:p>
            <a:pPr marL="285750" indent="-285750">
              <a:buClr>
                <a:schemeClr val="accent5">
                  <a:lumMod val="50000"/>
                </a:schemeClr>
              </a:buClr>
              <a:buFont typeface="Arial"/>
              <a:buChar char="•"/>
            </a:pPr>
            <a:r>
              <a:rPr lang="en-GB" sz="1600" b="1" dirty="0">
                <a:solidFill>
                  <a:srgbClr val="25BCBE"/>
                </a:solidFill>
              </a:rPr>
              <a:t>Manufacturing</a:t>
            </a:r>
            <a:r>
              <a:rPr lang="en-GB" sz="1600" b="1" dirty="0">
                <a:solidFill>
                  <a:srgbClr val="148BA0"/>
                </a:solidFill>
              </a:rPr>
              <a:t>: </a:t>
            </a:r>
            <a:r>
              <a:rPr lang="en-GB" sz="1600" dirty="0">
                <a:solidFill>
                  <a:srgbClr val="000000"/>
                </a:solidFill>
                <a:latin typeface="+mj-lt"/>
                <a:cs typeface="Calibri Light"/>
              </a:rPr>
              <a:t>UK is the 9th largest manufacturing nation in the world</a:t>
            </a:r>
          </a:p>
          <a:p>
            <a:pPr marL="285750" indent="-285750">
              <a:buClr>
                <a:schemeClr val="accent5">
                  <a:lumMod val="50000"/>
                </a:schemeClr>
              </a:buClr>
              <a:buFont typeface="Arial"/>
              <a:buChar char="•"/>
            </a:pPr>
            <a:r>
              <a:rPr lang="en-GB" sz="1600" b="1" dirty="0">
                <a:solidFill>
                  <a:srgbClr val="25BCBE"/>
                </a:solidFill>
              </a:rPr>
              <a:t>Energy</a:t>
            </a:r>
            <a:r>
              <a:rPr lang="en-GB" sz="1600" b="1" dirty="0">
                <a:solidFill>
                  <a:srgbClr val="148BA0"/>
                </a:solidFill>
              </a:rPr>
              <a:t>: </a:t>
            </a:r>
            <a:r>
              <a:rPr lang="en-GB" sz="1600" dirty="0">
                <a:solidFill>
                  <a:srgbClr val="000000"/>
                </a:solidFill>
                <a:latin typeface="+mj-lt"/>
                <a:cs typeface="Calibri Light"/>
              </a:rPr>
              <a:t>Around 100,000 people are employed within the energy sector, accounting for 46% of jobs</a:t>
            </a:r>
          </a:p>
          <a:p>
            <a:pPr marL="285750" indent="-285750">
              <a:buClr>
                <a:schemeClr val="accent5">
                  <a:lumMod val="50000"/>
                </a:schemeClr>
              </a:buClr>
              <a:buFont typeface="Arial"/>
              <a:buChar char="•"/>
            </a:pPr>
            <a:r>
              <a:rPr lang="en-GB" sz="1600" b="1" dirty="0">
                <a:solidFill>
                  <a:srgbClr val="25BCBE"/>
                </a:solidFill>
                <a:cs typeface="Calibri Light"/>
              </a:rPr>
              <a:t>Agriculture</a:t>
            </a:r>
            <a:r>
              <a:rPr lang="en-GB" sz="1600" b="1" dirty="0">
                <a:solidFill>
                  <a:srgbClr val="148BA0"/>
                </a:solidFill>
                <a:latin typeface="+mj-lt"/>
                <a:cs typeface="Calibri Light"/>
              </a:rPr>
              <a:t>: </a:t>
            </a:r>
            <a:r>
              <a:rPr lang="en-GB" sz="1600" dirty="0">
                <a:solidFill>
                  <a:srgbClr val="000000"/>
                </a:solidFill>
                <a:latin typeface="+mj-lt"/>
                <a:cs typeface="Calibri Light"/>
              </a:rPr>
              <a:t>accounts for 70% of South of Scotland’s economy</a:t>
            </a:r>
          </a:p>
          <a:p>
            <a:pPr marL="285750" indent="-285750">
              <a:buFont typeface="Arial"/>
              <a:buChar char="•"/>
            </a:pPr>
            <a:endParaRPr lang="en-GB" sz="1600" dirty="0">
              <a:solidFill>
                <a:srgbClr val="000000"/>
              </a:solidFill>
              <a:latin typeface="+mj-lt"/>
              <a:cs typeface="Calibri Light"/>
            </a:endParaRPr>
          </a:p>
          <a:p>
            <a:r>
              <a:rPr lang="en-GB" sz="1600" dirty="0">
                <a:solidFill>
                  <a:srgbClr val="000000"/>
                </a:solidFill>
                <a:latin typeface="+mj-lt"/>
                <a:cs typeface="Calibri Light"/>
              </a:rPr>
              <a:t>It’s estimated that by enhancing 5G capability, Scotland has the potential to create 160,000 new jobs by 2035</a:t>
            </a:r>
          </a:p>
        </p:txBody>
      </p:sp>
      <p:pic>
        <p:nvPicPr>
          <p:cNvPr id="5" name="Picture 4">
            <a:extLst>
              <a:ext uri="{FF2B5EF4-FFF2-40B4-BE49-F238E27FC236}">
                <a16:creationId xmlns:a16="http://schemas.microsoft.com/office/drawing/2014/main" id="{6780F9E4-6F4F-4090-86B9-094F032B0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629" y="5998190"/>
            <a:ext cx="2018964" cy="398894"/>
          </a:xfrm>
          <a:prstGeom prst="rect">
            <a:avLst/>
          </a:prstGeom>
        </p:spPr>
      </p:pic>
    </p:spTree>
    <p:extLst>
      <p:ext uri="{BB962C8B-B14F-4D97-AF65-F5344CB8AC3E}">
        <p14:creationId xmlns:p14="http://schemas.microsoft.com/office/powerpoint/2010/main" val="3463709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44961023C89A419516CA4DD56B9113" ma:contentTypeVersion="17" ma:contentTypeDescription="Create a new document." ma:contentTypeScope="" ma:versionID="0f59d3c5ffcc135a54e2b5fdd2b810cd">
  <xsd:schema xmlns:xsd="http://www.w3.org/2001/XMLSchema" xmlns:xs="http://www.w3.org/2001/XMLSchema" xmlns:p="http://schemas.microsoft.com/office/2006/metadata/properties" xmlns:ns2="8dab9a8e-4b39-47b7-bd37-7f8cfc7547dc" xmlns:ns3="5ad20961-c2bf-4969-b708-d9489598e01e" targetNamespace="http://schemas.microsoft.com/office/2006/metadata/properties" ma:root="true" ma:fieldsID="e56948f9b5471245fd7b630e51de2137" ns2:_="" ns3:_="">
    <xsd:import namespace="8dab9a8e-4b39-47b7-bd37-7f8cfc7547dc"/>
    <xsd:import namespace="5ad20961-c2bf-4969-b708-d9489598e01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ab9a8e-4b39-47b7-bd37-7f8cfc7547d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f8b88d-1130-4c34-8812-ba4495e90ffe}" ma:internalName="TaxCatchAll" ma:showField="CatchAllData" ma:web="8dab9a8e-4b39-47b7-bd37-7f8cfc7547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d20961-c2bf-4969-b708-d9489598e01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865813-b24e-4515-aac3-72cd3b0aa1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d20961-c2bf-4969-b708-d9489598e01e">
      <Terms xmlns="http://schemas.microsoft.com/office/infopath/2007/PartnerControls"/>
    </lcf76f155ced4ddcb4097134ff3c332f>
    <TaxCatchAll xmlns="8dab9a8e-4b39-47b7-bd37-7f8cfc7547dc" xsi:nil="true"/>
  </documentManagement>
</p:properties>
</file>

<file path=customXml/itemProps1.xml><?xml version="1.0" encoding="utf-8"?>
<ds:datastoreItem xmlns:ds="http://schemas.openxmlformats.org/officeDocument/2006/customXml" ds:itemID="{58B724B2-2AEC-4E70-A6F1-BEEAA31B96C4}">
  <ds:schemaRefs>
    <ds:schemaRef ds:uri="http://schemas.microsoft.com/sharepoint/v3/contenttype/forms"/>
  </ds:schemaRefs>
</ds:datastoreItem>
</file>

<file path=customXml/itemProps2.xml><?xml version="1.0" encoding="utf-8"?>
<ds:datastoreItem xmlns:ds="http://schemas.openxmlformats.org/officeDocument/2006/customXml" ds:itemID="{F52AFCF9-349F-4376-AC60-05C9A6566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ab9a8e-4b39-47b7-bd37-7f8cfc7547dc"/>
    <ds:schemaRef ds:uri="5ad20961-c2bf-4969-b708-d9489598e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B213AB-C29F-4844-852D-E25CA64DE6E5}">
  <ds:schemaRefs>
    <ds:schemaRef ds:uri="http://schemas.microsoft.com/office/2006/documentManagement/types"/>
    <ds:schemaRef ds:uri="http://purl.org/dc/dcmitype/"/>
    <ds:schemaRef ds:uri="8dab9a8e-4b39-47b7-bd37-7f8cfc7547dc"/>
    <ds:schemaRef ds:uri="http://schemas.microsoft.com/office/2006/metadata/properties"/>
    <ds:schemaRef ds:uri="http://purl.org/dc/elements/1.1/"/>
    <ds:schemaRef ds:uri="5ad20961-c2bf-4969-b708-d9489598e01e"/>
    <ds:schemaRef ds:uri="http://www.w3.org/XML/1998/namespace"/>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5250</TotalTime>
  <Words>1094</Words>
  <Application>Microsoft Office PowerPoint</Application>
  <PresentationFormat>Widescreen</PresentationFormat>
  <Paragraphs>124</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Scotland 5G Centre -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Graham</dc:creator>
  <cp:lastModifiedBy>Esther Francisco 5G</cp:lastModifiedBy>
  <cp:revision>113</cp:revision>
  <dcterms:created xsi:type="dcterms:W3CDTF">2022-10-10T10:01:19Z</dcterms:created>
  <dcterms:modified xsi:type="dcterms:W3CDTF">2023-11-08T17:12:58Z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0x0101000E612B1CF7766E43A8CE7C0FF6DA9DE4</vt:lpwstr>
  </property>
  <property fmtid="{D5CDD505-2E9C-101B-9397-08002B2CF9AE}" pid="3" name="MediaServiceImageTags">
    <vt:lpwstr/>
  </property>
</Properties>
</file>