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7"/>
  </p:notesMasterIdLst>
  <p:sldIdLst>
    <p:sldId id="4363" r:id="rId4"/>
    <p:sldId id="4381" r:id="rId5"/>
    <p:sldId id="4382" r:id="rId6"/>
    <p:sldId id="265" r:id="rId7"/>
    <p:sldId id="259" r:id="rId8"/>
    <p:sldId id="297" r:id="rId9"/>
    <p:sldId id="4362" r:id="rId10"/>
    <p:sldId id="4383" r:id="rId11"/>
    <p:sldId id="267" r:id="rId12"/>
    <p:sldId id="266" r:id="rId13"/>
    <p:sldId id="269" r:id="rId14"/>
    <p:sldId id="271" r:id="rId15"/>
    <p:sldId id="272" r:id="rId16"/>
    <p:sldId id="274" r:id="rId17"/>
    <p:sldId id="275" r:id="rId18"/>
    <p:sldId id="4384" r:id="rId19"/>
    <p:sldId id="256" r:id="rId20"/>
    <p:sldId id="257" r:id="rId21"/>
    <p:sldId id="258" r:id="rId22"/>
    <p:sldId id="260" r:id="rId23"/>
    <p:sldId id="304" r:id="rId24"/>
    <p:sldId id="308" r:id="rId25"/>
    <p:sldId id="310" r:id="rId26"/>
    <p:sldId id="311" r:id="rId27"/>
    <p:sldId id="312" r:id="rId28"/>
    <p:sldId id="313" r:id="rId29"/>
    <p:sldId id="314" r:id="rId30"/>
    <p:sldId id="315" r:id="rId31"/>
    <p:sldId id="316" r:id="rId32"/>
    <p:sldId id="327" r:id="rId33"/>
    <p:sldId id="317" r:id="rId34"/>
    <p:sldId id="318" r:id="rId35"/>
    <p:sldId id="3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CBD"/>
    <a:srgbClr val="43BCBD"/>
    <a:srgbClr val="5380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2286" autoAdjust="0"/>
  </p:normalViewPr>
  <p:slideViewPr>
    <p:cSldViewPr snapToGrid="0">
      <p:cViewPr varScale="1">
        <p:scale>
          <a:sx n="54" d="100"/>
          <a:sy n="54" d="100"/>
        </p:scale>
        <p:origin x="689"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3CE93-A33A-40B4-9A33-D94750B95045}" type="datetimeFigureOut">
              <a:rPr lang="en-GB" smtClean="0"/>
              <a:t>06/12/2022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25DF1-1A93-487B-AEF0-A0BD4B6A3B80}" type="slidenum">
              <a:rPr lang="en-GB" smtClean="0"/>
              <a:t>‹#›</a:t>
            </a:fld>
            <a:endParaRPr lang="en-GB"/>
          </a:p>
        </p:txBody>
      </p:sp>
    </p:spTree>
    <p:extLst>
      <p:ext uri="{BB962C8B-B14F-4D97-AF65-F5344CB8AC3E}">
        <p14:creationId xmlns:p14="http://schemas.microsoft.com/office/powerpoint/2010/main" val="413151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to Dundee and Kirsty branding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6D375-87F2-4E88-AB39-03CF89DFCC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72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Start with: </a:t>
            </a:r>
            <a:r>
              <a:rPr lang="en-GB" sz="1200" b="0" i="0" kern="1200" dirty="0">
                <a:solidFill>
                  <a:schemeClr val="tx1"/>
                </a:solidFill>
                <a:effectLst/>
                <a:latin typeface="+mn-lt"/>
                <a:ea typeface="+mn-ea"/>
                <a:cs typeface="+mn-cs"/>
              </a:rPr>
              <a:t>In order to accelerate the adoption of 5G in Scotland, we have created the S5GConnect Programme. The S5GConnect Dundee hub is 1 of the 5 hubs which are currently open and located within Scotland. The other 4 hubs are located </a:t>
            </a:r>
            <a:r>
              <a:rPr lang="en-GB" dirty="0"/>
              <a:t>in Dumfries, Aberdeen, Forth Valley and Kilmarnock and two more will be announced very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hubs offer the opportunity for organisations to have free access to … (</a:t>
            </a:r>
            <a:r>
              <a:rPr lang="en-GB" i="1" dirty="0"/>
              <a:t>content on the slide, 2</a:t>
            </a:r>
            <a:r>
              <a:rPr lang="en-GB" i="1" baseline="30000" dirty="0"/>
              <a:t>nd</a:t>
            </a:r>
            <a:r>
              <a:rPr lang="en-GB" i="1" dirty="0"/>
              <a:t> bullet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we are working with organisations and companies to explore and develop (</a:t>
            </a:r>
            <a:r>
              <a:rPr lang="en-GB" i="1" dirty="0"/>
              <a:t>comment on the slide, 3</a:t>
            </a:r>
            <a:r>
              <a:rPr lang="en-GB" i="1" baseline="30000" dirty="0"/>
              <a:t>rd</a:t>
            </a:r>
            <a:r>
              <a:rPr lang="en-GB" i="1" dirty="0"/>
              <a:t> bullet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empowering rural communities through the 5GNew Thinking Toolkit built upon the learnings gained from 5G </a:t>
            </a:r>
            <a:r>
              <a:rPr lang="en-GB" dirty="0" err="1"/>
              <a:t>RuralFirst</a:t>
            </a:r>
            <a:r>
              <a:rPr lang="en-GB" dirty="0"/>
              <a:t>, demonstrating the technical feasibility of using </a:t>
            </a:r>
            <a:r>
              <a:rPr lang="en-GB" dirty="0" err="1"/>
              <a:t>netural</a:t>
            </a:r>
            <a:r>
              <a:rPr lang="en-GB" dirty="0"/>
              <a:t> hosting and shared spectrum to deliver connectivity in rural areas like Orkney. One of our core projects led by Scottish Futures Trust is the </a:t>
            </a:r>
            <a:r>
              <a:rPr lang="en-GB" dirty="0" err="1"/>
              <a:t>Infralink</a:t>
            </a:r>
            <a:r>
              <a:rPr lang="en-GB" dirty="0"/>
              <a:t> Project, to simplify the complexity behind the roll out of 4G and 5G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other is a rural project lead by </a:t>
            </a:r>
            <a:r>
              <a:rPr lang="en-GB" dirty="0" err="1"/>
              <a:t>StrathSDR</a:t>
            </a:r>
            <a:r>
              <a:rPr lang="en-GB" dirty="0"/>
              <a:t> team headed by Prof Bob Stewart developing cost effective connectivity solutions for remote and rural areas outside broadcasting such as the Queens departure from Scotland, a unique world first.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urban project led by </a:t>
            </a:r>
            <a:r>
              <a:rPr lang="en-GB" dirty="0" err="1"/>
              <a:t>UoG</a:t>
            </a:r>
            <a:r>
              <a:rPr lang="en-GB" dirty="0"/>
              <a:t> and the CSI team today have 2 demos provided today to help communities and businesses to overcome some of the recent challenges Scotland is facing from a connectivity perspective. Feel free to ask them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The regional focus is across the Tayside regions encompassing Perth &amp; Kinross, Angus, Fife and Dundee. This is an overview on the services we offer here and an opportunity for any organisation to come and test their products within a 5G environment – </a:t>
            </a:r>
            <a:r>
              <a:rPr lang="en-GB" b="1" i="0" dirty="0"/>
              <a:t>risk free! </a:t>
            </a:r>
            <a:r>
              <a:rPr lang="en-GB" i="1" dirty="0"/>
              <a:t>(4</a:t>
            </a:r>
            <a:r>
              <a:rPr lang="en-GB" i="1" baseline="30000" dirty="0"/>
              <a:t>th</a:t>
            </a:r>
            <a:r>
              <a:rPr lang="en-GB" i="1" dirty="0"/>
              <a:t> bullet)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5"/>
          </p:nvPr>
        </p:nvSpPr>
        <p:spPr/>
        <p:txBody>
          <a:bodyPr/>
          <a:lstStyle/>
          <a:p>
            <a:fld id="{0E725DF1-1A93-487B-AEF0-A0BD4B6A3B80}" type="slidenum">
              <a:rPr lang="en-GB" smtClean="0"/>
              <a:t>4</a:t>
            </a:fld>
            <a:endParaRPr lang="en-GB"/>
          </a:p>
        </p:txBody>
      </p:sp>
    </p:spTree>
    <p:extLst>
      <p:ext uri="{BB962C8B-B14F-4D97-AF65-F5344CB8AC3E}">
        <p14:creationId xmlns:p14="http://schemas.microsoft.com/office/powerpoint/2010/main" val="178130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is this good for business?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the national centre …our purpose is in delivering economic benefit …our aim is to show how </a:t>
            </a:r>
            <a:r>
              <a:rPr lang="en-GB" sz="1200" kern="1200" dirty="0">
                <a:solidFill>
                  <a:schemeClr val="tx1"/>
                </a:solidFill>
                <a:latin typeface="+mn-lt"/>
                <a:ea typeface="+mn-ea"/>
                <a:cs typeface="+mn-cs"/>
              </a:rPr>
              <a:t>5G enabled technology is a game changer across organisations and sectors</a:t>
            </a:r>
            <a:r>
              <a:rPr lang="en-GB" sz="1200" kern="1200">
                <a:solidFill>
                  <a:schemeClr val="tx1"/>
                </a:solidFill>
                <a:latin typeface="+mn-lt"/>
                <a:ea typeface="+mn-ea"/>
                <a:cs typeface="+mn-cs"/>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Agriculture</a:t>
            </a:r>
            <a:r>
              <a:rPr lang="en-GB" sz="1200" b="1" kern="1200" dirty="0">
                <a:solidFill>
                  <a:schemeClr val="tx1"/>
                </a:solidFill>
                <a:latin typeface="+mn-lt"/>
                <a:ea typeface="+mn-ea"/>
                <a:cs typeface="+mn-cs"/>
              </a:rPr>
              <a:t>: </a:t>
            </a:r>
            <a:r>
              <a:rPr lang="en-GB" sz="1200" kern="1200" dirty="0">
                <a:solidFill>
                  <a:schemeClr val="tx1"/>
                </a:solidFill>
                <a:latin typeface="+mn-lt"/>
                <a:ea typeface="+mn-ea"/>
                <a:cs typeface="+mn-cs"/>
              </a:rPr>
              <a:t>optimisation agricultural workflow - water management, crop/animal welfare &amp; feeding, monitoring harvest, optimising production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Manufacturing</a:t>
            </a:r>
            <a:r>
              <a:rPr lang="en-GB" sz="1200" b="1" kern="1200" dirty="0">
                <a:solidFill>
                  <a:schemeClr val="tx1"/>
                </a:solidFill>
                <a:latin typeface="+mn-lt"/>
                <a:ea typeface="+mn-ea"/>
                <a:cs typeface="+mn-cs"/>
              </a:rPr>
              <a:t>: </a:t>
            </a:r>
            <a:r>
              <a:rPr lang="en-GB" sz="1200" kern="1200" dirty="0">
                <a:solidFill>
                  <a:schemeClr val="tx1"/>
                </a:solidFill>
                <a:latin typeface="+mn-lt"/>
                <a:ea typeface="+mn-ea"/>
                <a:cs typeface="+mn-cs"/>
              </a:rPr>
              <a:t>VR/AR to support remote training, maintenance and repair, powering the smart factory (IoT, automation, AI), digital twining of critical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Healthcare</a:t>
            </a:r>
            <a:r>
              <a:rPr lang="en-GB" sz="1200" b="1" kern="1200" dirty="0">
                <a:solidFill>
                  <a:schemeClr val="tx1"/>
                </a:solidFill>
                <a:latin typeface="+mn-lt"/>
                <a:ea typeface="+mn-ea"/>
                <a:cs typeface="+mn-cs"/>
              </a:rPr>
              <a:t>: </a:t>
            </a:r>
            <a:r>
              <a:rPr lang="en-GB" sz="1200" kern="1200" dirty="0">
                <a:solidFill>
                  <a:schemeClr val="tx1"/>
                </a:solidFill>
                <a:latin typeface="+mn-lt"/>
                <a:ea typeface="+mn-ea"/>
                <a:cs typeface="+mn-cs"/>
              </a:rPr>
              <a:t>remote patent care and remote and immersive consultations, decreased waiting times, faster and more secure data transfer, supporting assisted living, improved healthcare logistics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Logistics &amp; supply chains: </a:t>
            </a:r>
            <a:r>
              <a:rPr lang="en-GB" sz="1200" kern="1200" dirty="0">
                <a:solidFill>
                  <a:schemeClr val="tx1"/>
                </a:solidFill>
                <a:latin typeface="+mn-lt"/>
                <a:ea typeface="+mn-ea"/>
                <a:cs typeface="+mn-cs"/>
              </a:rPr>
              <a:t>Vehicle to Vehicle communications, road traffic management, autonomous transport systems, real time monitoring of the products transported (temperature, moisture…).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Energy:</a:t>
            </a:r>
            <a:r>
              <a:rPr lang="en-GB" sz="1200" dirty="0"/>
              <a:t> Remote monitoring and maintenance of field assets, smart power management, environmental monitoring</a:t>
            </a:r>
            <a:endParaRPr lang="en-GB" sz="1200" b="1"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E725DF1-1A93-487B-AEF0-A0BD4B6A3B80}" type="slidenum">
              <a:rPr lang="en-GB" smtClean="0"/>
              <a:t>5</a:t>
            </a:fld>
            <a:endParaRPr lang="en-GB"/>
          </a:p>
        </p:txBody>
      </p:sp>
    </p:spTree>
    <p:extLst>
      <p:ext uri="{BB962C8B-B14F-4D97-AF65-F5344CB8AC3E}">
        <p14:creationId xmlns:p14="http://schemas.microsoft.com/office/powerpoint/2010/main" val="375127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these are the 4 key strategy pillars the centre is working to right now;</a:t>
            </a:r>
          </a:p>
          <a:p>
            <a:endParaRPr lang="en-GB" dirty="0"/>
          </a:p>
          <a:p>
            <a:r>
              <a:rPr lang="en-GB" b="1" dirty="0"/>
              <a:t>Coverage – </a:t>
            </a:r>
            <a:r>
              <a:rPr lang="en-GB" b="0" dirty="0"/>
              <a:t>Is all about accessibility. We offer an opportunity to speak 121 with our team at any of our local knowledge hubs across Scotland to discuss your business needs by showcasing what 5G can do by educating on digital infrastructure insights and knowledge sharing.</a:t>
            </a:r>
          </a:p>
          <a:p>
            <a:endParaRPr lang="en-GB" dirty="0"/>
          </a:p>
          <a:p>
            <a:r>
              <a:rPr lang="en-GB" b="1" dirty="0"/>
              <a:t>Support – </a:t>
            </a:r>
            <a:r>
              <a:rPr lang="en-GB" b="0" dirty="0"/>
              <a:t>by providing impartial support on spectrum licensing, benefitting from expert experience, industry connections and partnering support on procuring private networks, funding bids and network integration.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Engagemen</a:t>
            </a:r>
            <a:r>
              <a:rPr lang="en-GB" dirty="0"/>
              <a:t>t – Engagement is key as we help organizations understand the value of 5G and what 5G can offer to your business targeting key sectors to future proof business infrastructure and ultimately, be cost efficient. The aim is to be a one-stop-shop for all things 5G</a:t>
            </a:r>
            <a:r>
              <a:rPr lang="en-GB" b="0" dirty="0"/>
              <a:t> through live demonstrations, providing guides and workshops via the local Business Engagement Manager as a point of contact.</a:t>
            </a:r>
          </a:p>
          <a:p>
            <a:endParaRPr lang="en-GB" dirty="0"/>
          </a:p>
          <a:p>
            <a:r>
              <a:rPr lang="en-GB" b="1" dirty="0"/>
              <a:t>Innovation</a:t>
            </a:r>
            <a:r>
              <a:rPr lang="en-GB" dirty="0"/>
              <a:t> - is critical for the regions competitiveness, that’s why we support and invest in business and research projects. We support product prototyping with free access to our 5G private testbed, devices and equipment to accelerate commercialisation and R&amp;D Proof of Concepts through connectivity testing.</a:t>
            </a:r>
          </a:p>
          <a:p>
            <a:endParaRPr lang="en-GB" dirty="0"/>
          </a:p>
          <a:p>
            <a:r>
              <a:rPr lang="en-GB" dirty="0"/>
              <a:t>We will be partnering three Innovation Challenges in 2023 supporting IP development and scaling up new ideas, products and services.</a:t>
            </a:r>
          </a:p>
          <a:p>
            <a:endParaRPr lang="en-GB" dirty="0"/>
          </a:p>
          <a:p>
            <a:endParaRPr lang="en-GB" dirty="0"/>
          </a:p>
        </p:txBody>
      </p:sp>
      <p:sp>
        <p:nvSpPr>
          <p:cNvPr id="4" name="Slide Number Placeholder 3"/>
          <p:cNvSpPr>
            <a:spLocks noGrp="1"/>
          </p:cNvSpPr>
          <p:nvPr>
            <p:ph type="sldNum" sz="quarter" idx="5"/>
          </p:nvPr>
        </p:nvSpPr>
        <p:spPr/>
        <p:txBody>
          <a:bodyPr/>
          <a:lstStyle/>
          <a:p>
            <a:fld id="{0E725DF1-1A93-487B-AEF0-A0BD4B6A3B80}" type="slidenum">
              <a:rPr lang="en-GB" smtClean="0"/>
              <a:t>6</a:t>
            </a:fld>
            <a:endParaRPr lang="en-GB"/>
          </a:p>
        </p:txBody>
      </p:sp>
    </p:spTree>
    <p:extLst>
      <p:ext uri="{BB962C8B-B14F-4D97-AF65-F5344CB8AC3E}">
        <p14:creationId xmlns:p14="http://schemas.microsoft.com/office/powerpoint/2010/main" val="141564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to Dundee and Kirsty branding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6D375-87F2-4E88-AB39-03CF89DFCC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78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EC9C467-CD6D-C145-9671-10EABF2EA919}" type="slidenum">
              <a:rPr lang="en-US" smtClean="0"/>
              <a:t>9</a:t>
            </a:fld>
            <a:endParaRPr lang="en-US"/>
          </a:p>
        </p:txBody>
      </p:sp>
    </p:spTree>
    <p:extLst>
      <p:ext uri="{BB962C8B-B14F-4D97-AF65-F5344CB8AC3E}">
        <p14:creationId xmlns:p14="http://schemas.microsoft.com/office/powerpoint/2010/main" val="375362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03822B-1B0E-4F33-8F39-A08B3C6A7382}" type="slidenum">
              <a:rPr lang="en-GB" smtClean="0"/>
              <a:t>11</a:t>
            </a:fld>
            <a:endParaRPr lang="en-GB"/>
          </a:p>
        </p:txBody>
      </p:sp>
    </p:spTree>
    <p:extLst>
      <p:ext uri="{BB962C8B-B14F-4D97-AF65-F5344CB8AC3E}">
        <p14:creationId xmlns:p14="http://schemas.microsoft.com/office/powerpoint/2010/main" val="296505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B3BF-F448-4A15-A805-4C2C087838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53C1D0-143D-4580-BAE9-1F02CF1CE3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07E14F-96CE-40A2-AD95-451C4E68671B}"/>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5" name="Footer Placeholder 4">
            <a:extLst>
              <a:ext uri="{FF2B5EF4-FFF2-40B4-BE49-F238E27FC236}">
                <a16:creationId xmlns:a16="http://schemas.microsoft.com/office/drawing/2014/main" id="{A9EFCBF0-D004-4AB1-80E5-2949239006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824108-B1E1-4FBD-890B-A6BF20E36847}"/>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276298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74A5-B5B9-4519-B98F-0E56122D3E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12ECF8-DFAB-41C5-AE1C-5EFB8A5F05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A8B1FF-A6AD-4959-B749-BF3601001EEF}"/>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5" name="Footer Placeholder 4">
            <a:extLst>
              <a:ext uri="{FF2B5EF4-FFF2-40B4-BE49-F238E27FC236}">
                <a16:creationId xmlns:a16="http://schemas.microsoft.com/office/drawing/2014/main" id="{2D90D06C-7DA0-46EA-813D-7A01194D42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C8605-9600-4456-959A-BD5FFFE2E268}"/>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293200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E7AFE9-E2CD-4ECD-BE7E-1665EF99D8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036128-B660-49AE-AE3F-9E0A4F791A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2F427F-1CD2-4F10-9AD4-D4623991D11D}"/>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5" name="Footer Placeholder 4">
            <a:extLst>
              <a:ext uri="{FF2B5EF4-FFF2-40B4-BE49-F238E27FC236}">
                <a16:creationId xmlns:a16="http://schemas.microsoft.com/office/drawing/2014/main" id="{6DE76ACD-9579-441B-B0EF-A80ECC961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D0171-2774-4854-BD15-B6F185A3AB2D}"/>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828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504288-A1F0-B7AB-BC3A-C14D5E7AB490}"/>
              </a:ext>
            </a:extLst>
          </p:cNvPr>
          <p:cNvSpPr/>
          <p:nvPr userDrawn="1"/>
        </p:nvSpPr>
        <p:spPr>
          <a:xfrm>
            <a:off x="0" y="0"/>
            <a:ext cx="1701800" cy="55563"/>
          </a:xfrm>
          <a:prstGeom prst="rect">
            <a:avLst/>
          </a:prstGeom>
          <a:solidFill>
            <a:srgbClr val="CC33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1E666114-5B84-A500-FE2C-08489D44904C}"/>
              </a:ext>
            </a:extLst>
          </p:cNvPr>
          <p:cNvSpPr/>
          <p:nvPr userDrawn="1"/>
        </p:nvSpPr>
        <p:spPr>
          <a:xfrm>
            <a:off x="6467475" y="0"/>
            <a:ext cx="3403600" cy="55563"/>
          </a:xfrm>
          <a:prstGeom prst="rect">
            <a:avLst/>
          </a:prstGeom>
          <a:solidFill>
            <a:srgbClr val="FDD7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BB6CD9B6-A89C-02AB-2FB7-361C8072C08D}"/>
              </a:ext>
            </a:extLst>
          </p:cNvPr>
          <p:cNvSpPr/>
          <p:nvPr userDrawn="1"/>
        </p:nvSpPr>
        <p:spPr>
          <a:xfrm>
            <a:off x="9871075" y="0"/>
            <a:ext cx="2320925" cy="55563"/>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03E839DC-987D-8C84-F4AB-99EE51111B9A}"/>
              </a:ext>
            </a:extLst>
          </p:cNvPr>
          <p:cNvSpPr/>
          <p:nvPr userDrawn="1"/>
        </p:nvSpPr>
        <p:spPr>
          <a:xfrm>
            <a:off x="1701800" y="0"/>
            <a:ext cx="7213600" cy="55563"/>
          </a:xfrm>
          <a:prstGeom prst="rect">
            <a:avLst/>
          </a:prstGeom>
          <a:solidFill>
            <a:srgbClr val="238D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9">
            <a:extLst>
              <a:ext uri="{FF2B5EF4-FFF2-40B4-BE49-F238E27FC236}">
                <a16:creationId xmlns:a16="http://schemas.microsoft.com/office/drawing/2014/main" id="{B6A3C0F8-C7CE-7E61-F990-4553375C98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6291263"/>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4">
            <a:extLst>
              <a:ext uri="{FF2B5EF4-FFF2-40B4-BE49-F238E27FC236}">
                <a16:creationId xmlns:a16="http://schemas.microsoft.com/office/drawing/2014/main" id="{9E9AAA22-B31B-76A4-3B12-6F15137FE1DF}"/>
              </a:ext>
            </a:extLst>
          </p:cNvPr>
          <p:cNvSpPr>
            <a:spLocks noGrp="1"/>
          </p:cNvSpPr>
          <p:nvPr>
            <p:ph type="sldNum" sz="quarter" idx="10"/>
          </p:nvPr>
        </p:nvSpPr>
        <p:spPr/>
        <p:txBody>
          <a:bodyPr/>
          <a:lstStyle>
            <a:lvl1pPr>
              <a:defRPr b="0" i="0">
                <a:latin typeface="Helvetica Light" panose="020B0403020202020204" pitchFamily="34" charset="0"/>
              </a:defRPr>
            </a:lvl1pPr>
          </a:lstStyle>
          <a:p>
            <a:pPr>
              <a:defRPr/>
            </a:pPr>
            <a:fld id="{D96E670F-10D4-104E-8D14-6BC504D7EACB}" type="slidenum">
              <a:rPr lang="en-US"/>
              <a:pPr>
                <a:defRPr/>
              </a:pPr>
              <a:t>‹#›</a:t>
            </a:fld>
            <a:endParaRPr lang="en-US" dirty="0"/>
          </a:p>
        </p:txBody>
      </p:sp>
      <p:sp>
        <p:nvSpPr>
          <p:cNvPr id="8" name="Footer Placeholder 20">
            <a:extLst>
              <a:ext uri="{FF2B5EF4-FFF2-40B4-BE49-F238E27FC236}">
                <a16:creationId xmlns:a16="http://schemas.microsoft.com/office/drawing/2014/main" id="{460C24D0-87F8-8F15-3C06-B44FCD161210}"/>
              </a:ext>
            </a:extLst>
          </p:cNvPr>
          <p:cNvSpPr>
            <a:spLocks noGrp="1"/>
          </p:cNvSpPr>
          <p:nvPr>
            <p:ph type="ftr" sz="quarter" idx="11"/>
          </p:nvPr>
        </p:nvSpPr>
        <p:spPr/>
        <p:txBody>
          <a:bodyPr/>
          <a:lstStyle>
            <a:lvl1pPr algn="l">
              <a:defRPr sz="1000" b="0" i="0">
                <a:solidFill>
                  <a:schemeClr val="tx1">
                    <a:lumMod val="75000"/>
                    <a:lumOff val="25000"/>
                  </a:schemeClr>
                </a:solidFill>
                <a:latin typeface="Helvetica Light" panose="020B0403020202020204" pitchFamily="34" charset="0"/>
              </a:defRPr>
            </a:lvl1pPr>
          </a:lstStyle>
          <a:p>
            <a:pPr>
              <a:defRPr/>
            </a:pPr>
            <a:r>
              <a:rPr lang="en-US"/>
              <a:t>www.awtg.co.uk</a:t>
            </a:r>
          </a:p>
        </p:txBody>
      </p:sp>
    </p:spTree>
    <p:extLst>
      <p:ext uri="{BB962C8B-B14F-4D97-AF65-F5344CB8AC3E}">
        <p14:creationId xmlns:p14="http://schemas.microsoft.com/office/powerpoint/2010/main" val="390962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60A1CBC-252B-CC60-66D4-92C8CB6ACFB1}"/>
              </a:ext>
            </a:extLst>
          </p:cNvPr>
          <p:cNvPicPr>
            <a:picLocks noChangeAspect="1"/>
          </p:cNvPicPr>
          <p:nvPr userDrawn="1"/>
        </p:nvPicPr>
        <p:blipFill>
          <a:blip r:embed="rId2">
            <a:alphaModFix amt="3000"/>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D85291F-A690-F024-EBA9-5ACB1E30F974}"/>
              </a:ext>
            </a:extLst>
          </p:cNvPr>
          <p:cNvSpPr/>
          <p:nvPr userDrawn="1"/>
        </p:nvSpPr>
        <p:spPr>
          <a:xfrm>
            <a:off x="0" y="3059113"/>
            <a:ext cx="1549400" cy="217487"/>
          </a:xfrm>
          <a:prstGeom prst="rect">
            <a:avLst/>
          </a:prstGeom>
          <a:solidFill>
            <a:srgbClr val="CC33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1D94C700-564F-CEAD-ABE3-CCB2F7EFA433}"/>
              </a:ext>
            </a:extLst>
          </p:cNvPr>
          <p:cNvSpPr/>
          <p:nvPr userDrawn="1"/>
        </p:nvSpPr>
        <p:spPr>
          <a:xfrm>
            <a:off x="9055100" y="3059113"/>
            <a:ext cx="1930400" cy="220662"/>
          </a:xfrm>
          <a:prstGeom prst="rect">
            <a:avLst/>
          </a:prstGeom>
          <a:solidFill>
            <a:srgbClr val="FDD7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FC284223-A07E-73A2-2BB1-4A4C9DA754E7}"/>
              </a:ext>
            </a:extLst>
          </p:cNvPr>
          <p:cNvSpPr/>
          <p:nvPr userDrawn="1"/>
        </p:nvSpPr>
        <p:spPr>
          <a:xfrm>
            <a:off x="10985500" y="3060700"/>
            <a:ext cx="1206500" cy="220663"/>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877FF03-7C71-E85E-A82A-1DBEA62C3629}"/>
              </a:ext>
            </a:extLst>
          </p:cNvPr>
          <p:cNvSpPr/>
          <p:nvPr userDrawn="1"/>
        </p:nvSpPr>
        <p:spPr>
          <a:xfrm>
            <a:off x="1549400" y="3059113"/>
            <a:ext cx="635000" cy="217487"/>
          </a:xfrm>
          <a:prstGeom prst="rect">
            <a:avLst/>
          </a:prstGeom>
          <a:solidFill>
            <a:srgbClr val="238D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2"/>
          <p:cNvSpPr>
            <a:spLocks noGrp="1"/>
          </p:cNvSpPr>
          <p:nvPr>
            <p:ph type="subTitle" idx="1"/>
          </p:nvPr>
        </p:nvSpPr>
        <p:spPr>
          <a:xfrm>
            <a:off x="2487825" y="3475772"/>
            <a:ext cx="9053725" cy="352704"/>
          </a:xfrm>
          <a:prstGeom prst="rect">
            <a:avLst/>
          </a:prstGeom>
        </p:spPr>
        <p:txBody>
          <a:bodyPr>
            <a:normAutofit/>
          </a:bodyPr>
          <a:lstStyle>
            <a:lvl1pPr marL="0" indent="0" algn="l">
              <a:buNone/>
              <a:defRPr sz="1800" b="0" i="0">
                <a:solidFill>
                  <a:schemeClr val="tx1">
                    <a:lumMod val="75000"/>
                    <a:lumOff val="2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Text Placeholder 2"/>
          <p:cNvSpPr>
            <a:spLocks noGrp="1"/>
          </p:cNvSpPr>
          <p:nvPr>
            <p:ph type="body" sz="quarter" idx="13"/>
          </p:nvPr>
        </p:nvSpPr>
        <p:spPr>
          <a:xfrm>
            <a:off x="2487825" y="2880599"/>
            <a:ext cx="6567487" cy="595173"/>
          </a:xfrm>
          <a:prstGeom prst="rect">
            <a:avLst/>
          </a:prstGeom>
        </p:spPr>
        <p:txBody>
          <a:bodyPr/>
          <a:lstStyle>
            <a:lvl1pPr marL="0" indent="0">
              <a:buNone/>
              <a:defRPr sz="4400" b="1" i="0">
                <a:latin typeface="Helvetica" pitchFamily="2" charset="0"/>
              </a:defRPr>
            </a:lvl1pPr>
          </a:lstStyle>
          <a:p>
            <a:pPr lvl="0"/>
            <a:r>
              <a:rPr lang="en-US"/>
              <a:t>Click to edit Master text styles</a:t>
            </a:r>
          </a:p>
        </p:txBody>
      </p:sp>
      <p:sp>
        <p:nvSpPr>
          <p:cNvPr id="7" name="Slide Number Placeholder 21">
            <a:extLst>
              <a:ext uri="{FF2B5EF4-FFF2-40B4-BE49-F238E27FC236}">
                <a16:creationId xmlns:a16="http://schemas.microsoft.com/office/drawing/2014/main" id="{188738B8-6EFB-D296-0A0D-B43639DD6606}"/>
              </a:ext>
            </a:extLst>
          </p:cNvPr>
          <p:cNvSpPr>
            <a:spLocks noGrp="1"/>
          </p:cNvSpPr>
          <p:nvPr>
            <p:ph type="sldNum" sz="quarter" idx="14"/>
          </p:nvPr>
        </p:nvSpPr>
        <p:spPr/>
        <p:txBody>
          <a:bodyPr/>
          <a:lstStyle>
            <a:lvl1pPr>
              <a:defRPr/>
            </a:lvl1pPr>
          </a:lstStyle>
          <a:p>
            <a:pPr>
              <a:defRPr/>
            </a:pPr>
            <a:fld id="{E3A8BFDB-849D-D74A-8947-606417EFB558}" type="slidenum">
              <a:rPr lang="en-US"/>
              <a:pPr>
                <a:defRPr/>
              </a:pPr>
              <a:t>‹#›</a:t>
            </a:fld>
            <a:endParaRPr lang="en-US" dirty="0"/>
          </a:p>
        </p:txBody>
      </p:sp>
    </p:spTree>
    <p:extLst>
      <p:ext uri="{BB962C8B-B14F-4D97-AF65-F5344CB8AC3E}">
        <p14:creationId xmlns:p14="http://schemas.microsoft.com/office/powerpoint/2010/main" val="34126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114C-17B3-4AD8-B833-31EB55A1B8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7EE302-37EC-47CA-8CCE-46927DAB0E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5933F2-7291-40D0-A073-59E582D4244F}"/>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5" name="Footer Placeholder 4">
            <a:extLst>
              <a:ext uri="{FF2B5EF4-FFF2-40B4-BE49-F238E27FC236}">
                <a16:creationId xmlns:a16="http://schemas.microsoft.com/office/drawing/2014/main" id="{0B1B03AF-E891-4C77-9EAC-1248E0CE43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1AFE54-D878-4E10-A840-68EDDB368CE3}"/>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54764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113B-7BC1-48AB-ABB0-A9F044F24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8965BB-B993-4F36-B2FE-62C2CCF120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B886DE-04D6-4D40-B4E5-3BD6F0430CD2}"/>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5" name="Footer Placeholder 4">
            <a:extLst>
              <a:ext uri="{FF2B5EF4-FFF2-40B4-BE49-F238E27FC236}">
                <a16:creationId xmlns:a16="http://schemas.microsoft.com/office/drawing/2014/main" id="{B6A576B3-D834-40D1-801E-4503DFF2E0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464775-A61D-47E8-B4A8-0B6EBF297067}"/>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302021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D63C-B1CB-42CC-9F62-A2EBCBFFD3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4966AF-1008-4017-BFCB-8C05C19EEF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A28FA3-3F7D-45DF-83B0-B6E88DC7C8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75CF1B-E102-4DBB-A005-EA6A29A46E12}"/>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6" name="Footer Placeholder 5">
            <a:extLst>
              <a:ext uri="{FF2B5EF4-FFF2-40B4-BE49-F238E27FC236}">
                <a16:creationId xmlns:a16="http://schemas.microsoft.com/office/drawing/2014/main" id="{1D3AFBD1-C3D2-4006-86FA-4897B988E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DCD865-F838-4DD8-A6C8-E8A2FC13E2E0}"/>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2752196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5543-D0DB-497D-97E6-F49C44A3CF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303F95-24E8-411E-A46C-2684FC4C1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145806-A777-4895-86D4-A78D184283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D6C348-42FA-4A68-9097-1F49493FB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DFDC46-EBC5-4B26-80A0-D014050474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55EA77-8B11-48D7-A2D5-567CAC0821A6}"/>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8" name="Footer Placeholder 7">
            <a:extLst>
              <a:ext uri="{FF2B5EF4-FFF2-40B4-BE49-F238E27FC236}">
                <a16:creationId xmlns:a16="http://schemas.microsoft.com/office/drawing/2014/main" id="{4E6AEEA9-8F88-4C2C-9592-B26D3E528E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E7F7EB-8123-4BEF-A3EA-9A10A5888AFB}"/>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214891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6603F-77FD-46F7-989E-1E3D6E7016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7381CB8-B602-419B-B9A2-3D8B501AD779}"/>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4" name="Footer Placeholder 3">
            <a:extLst>
              <a:ext uri="{FF2B5EF4-FFF2-40B4-BE49-F238E27FC236}">
                <a16:creationId xmlns:a16="http://schemas.microsoft.com/office/drawing/2014/main" id="{693C79C5-7AE7-46D6-B895-3583CBF4FC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B6B8A8-E670-432B-9C2C-3F062024DF11}"/>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340635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E990E-F97C-4B96-BA1C-0EFADE3C00DD}"/>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3" name="Footer Placeholder 2">
            <a:extLst>
              <a:ext uri="{FF2B5EF4-FFF2-40B4-BE49-F238E27FC236}">
                <a16:creationId xmlns:a16="http://schemas.microsoft.com/office/drawing/2014/main" id="{68CEAD44-5440-462C-8D08-149FC507AB1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071443-5C47-4822-AF46-AE595541784E}"/>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51547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5AA5-BFE0-4A6C-A079-6C8C6297C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0F3A5D-C709-485E-BB84-648DFD69A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F0E82E-DD72-478C-B0EE-31C34A8C0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EF4886-8273-4958-8FAD-AABC06072D59}"/>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6" name="Footer Placeholder 5">
            <a:extLst>
              <a:ext uri="{FF2B5EF4-FFF2-40B4-BE49-F238E27FC236}">
                <a16:creationId xmlns:a16="http://schemas.microsoft.com/office/drawing/2014/main" id="{3C4D8662-E6D2-4FD1-A0F4-3434A46EBB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211097-3E3E-4DF6-96FA-21DBAD249F77}"/>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420694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73BA-9CB7-47FB-9C7F-BDE207E7E7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1F78906-F5CC-46B9-8B41-217DAC8D8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2D3A22-8F22-4609-90EE-DD52285E4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74210A-6D26-4F50-B618-E0E010E25D08}"/>
              </a:ext>
            </a:extLst>
          </p:cNvPr>
          <p:cNvSpPr>
            <a:spLocks noGrp="1"/>
          </p:cNvSpPr>
          <p:nvPr>
            <p:ph type="dt" sz="half" idx="10"/>
          </p:nvPr>
        </p:nvSpPr>
        <p:spPr/>
        <p:txBody>
          <a:bodyPr/>
          <a:lstStyle/>
          <a:p>
            <a:fld id="{E22C7847-0FD0-4165-9980-DF7E5E7DCCBB}" type="datetimeFigureOut">
              <a:rPr lang="en-GB" smtClean="0"/>
              <a:t>06/12/2022</a:t>
            </a:fld>
            <a:endParaRPr lang="en-GB"/>
          </a:p>
        </p:txBody>
      </p:sp>
      <p:sp>
        <p:nvSpPr>
          <p:cNvPr id="6" name="Footer Placeholder 5">
            <a:extLst>
              <a:ext uri="{FF2B5EF4-FFF2-40B4-BE49-F238E27FC236}">
                <a16:creationId xmlns:a16="http://schemas.microsoft.com/office/drawing/2014/main" id="{21E17CDB-9DF9-4688-9A63-99386E1AF1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A40C7D-89A7-45B5-A863-C4A039DF839D}"/>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335716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7B408-9DDC-4D05-925A-EDBCE6719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B185DE-49E8-45A9-91FA-840F02AE27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A68FAE-DDC2-46B1-80B4-552A068715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C7847-0FD0-4165-9980-DF7E5E7DCCBB}" type="datetimeFigureOut">
              <a:rPr lang="en-GB" smtClean="0"/>
              <a:t>06/12/2022</a:t>
            </a:fld>
            <a:endParaRPr lang="en-GB"/>
          </a:p>
        </p:txBody>
      </p:sp>
      <p:sp>
        <p:nvSpPr>
          <p:cNvPr id="5" name="Footer Placeholder 4">
            <a:extLst>
              <a:ext uri="{FF2B5EF4-FFF2-40B4-BE49-F238E27FC236}">
                <a16:creationId xmlns:a16="http://schemas.microsoft.com/office/drawing/2014/main" id="{C623F7B3-4F0C-4F44-9AF7-F82D84883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853BB1-AC9D-4609-BB66-40A8B8F30A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90FE1-1DB3-4406-94E6-6BE52D3BADCF}" type="slidenum">
              <a:rPr lang="en-GB" smtClean="0"/>
              <a:t>‹#›</a:t>
            </a:fld>
            <a:endParaRPr lang="en-GB"/>
          </a:p>
        </p:txBody>
      </p:sp>
    </p:spTree>
    <p:extLst>
      <p:ext uri="{BB962C8B-B14F-4D97-AF65-F5344CB8AC3E}">
        <p14:creationId xmlns:p14="http://schemas.microsoft.com/office/powerpoint/2010/main" val="2077505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5.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www.digitaldundee.com/tay5g" TargetMode="External"/><Relationship Id="rId4" Type="http://schemas.openxmlformats.org/officeDocument/2006/relationships/hyperlink" Target="mailto:dan.langford@urbanforesight.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hyperlink" Target="mailto:David.oliver@awtg.co.uk" TargetMode="External"/><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6" Type="http://schemas.openxmlformats.org/officeDocument/2006/relationships/image" Target="../media/image74.png"/><Relationship Id="rId21" Type="http://schemas.openxmlformats.org/officeDocument/2006/relationships/image" Target="../media/image69.png"/><Relationship Id="rId34" Type="http://schemas.openxmlformats.org/officeDocument/2006/relationships/image" Target="../media/image82.png"/><Relationship Id="rId42" Type="http://schemas.openxmlformats.org/officeDocument/2006/relationships/image" Target="../media/image90.jpeg"/><Relationship Id="rId47" Type="http://schemas.openxmlformats.org/officeDocument/2006/relationships/image" Target="../media/image95.jpeg"/><Relationship Id="rId50" Type="http://schemas.openxmlformats.org/officeDocument/2006/relationships/image" Target="../media/image98.png"/><Relationship Id="rId55" Type="http://schemas.openxmlformats.org/officeDocument/2006/relationships/image" Target="../media/image103.jpeg"/><Relationship Id="rId63" Type="http://schemas.openxmlformats.org/officeDocument/2006/relationships/image" Target="../media/image111.jpeg"/><Relationship Id="rId7" Type="http://schemas.openxmlformats.org/officeDocument/2006/relationships/image" Target="../media/image55.png"/><Relationship Id="rId2" Type="http://schemas.openxmlformats.org/officeDocument/2006/relationships/image" Target="../media/image50.jpeg"/><Relationship Id="rId16" Type="http://schemas.openxmlformats.org/officeDocument/2006/relationships/image" Target="../media/image64.jpeg"/><Relationship Id="rId29" Type="http://schemas.openxmlformats.org/officeDocument/2006/relationships/image" Target="../media/image77.png"/><Relationship Id="rId11" Type="http://schemas.openxmlformats.org/officeDocument/2006/relationships/image" Target="../media/image59.jpeg"/><Relationship Id="rId24" Type="http://schemas.openxmlformats.org/officeDocument/2006/relationships/image" Target="../media/image72.jpeg"/><Relationship Id="rId32" Type="http://schemas.openxmlformats.org/officeDocument/2006/relationships/image" Target="../media/image80.jpeg"/><Relationship Id="rId37" Type="http://schemas.openxmlformats.org/officeDocument/2006/relationships/image" Target="../media/image85.png"/><Relationship Id="rId40" Type="http://schemas.openxmlformats.org/officeDocument/2006/relationships/image" Target="../media/image88.jpeg"/><Relationship Id="rId45" Type="http://schemas.openxmlformats.org/officeDocument/2006/relationships/image" Target="../media/image93.jpeg"/><Relationship Id="rId53" Type="http://schemas.openxmlformats.org/officeDocument/2006/relationships/image" Target="../media/image101.jpeg"/><Relationship Id="rId58" Type="http://schemas.openxmlformats.org/officeDocument/2006/relationships/image" Target="../media/image106.jpeg"/><Relationship Id="rId66" Type="http://schemas.openxmlformats.org/officeDocument/2006/relationships/image" Target="../media/image114.png"/><Relationship Id="rId5" Type="http://schemas.openxmlformats.org/officeDocument/2006/relationships/image" Target="../media/image53.jpeg"/><Relationship Id="rId61" Type="http://schemas.openxmlformats.org/officeDocument/2006/relationships/image" Target="../media/image109.jpeg"/><Relationship Id="rId19" Type="http://schemas.openxmlformats.org/officeDocument/2006/relationships/image" Target="../media/image6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jpeg"/><Relationship Id="rId30" Type="http://schemas.openxmlformats.org/officeDocument/2006/relationships/image" Target="../media/image78.jpeg"/><Relationship Id="rId35" Type="http://schemas.openxmlformats.org/officeDocument/2006/relationships/image" Target="../media/image83.gif"/><Relationship Id="rId43" Type="http://schemas.openxmlformats.org/officeDocument/2006/relationships/image" Target="../media/image91.png"/><Relationship Id="rId48" Type="http://schemas.openxmlformats.org/officeDocument/2006/relationships/image" Target="../media/image96.jpeg"/><Relationship Id="rId56" Type="http://schemas.openxmlformats.org/officeDocument/2006/relationships/image" Target="../media/image104.jpeg"/><Relationship Id="rId64" Type="http://schemas.openxmlformats.org/officeDocument/2006/relationships/image" Target="../media/image112.png"/><Relationship Id="rId8" Type="http://schemas.openxmlformats.org/officeDocument/2006/relationships/image" Target="../media/image56.jpeg"/><Relationship Id="rId51" Type="http://schemas.openxmlformats.org/officeDocument/2006/relationships/image" Target="../media/image99.png"/><Relationship Id="rId3" Type="http://schemas.openxmlformats.org/officeDocument/2006/relationships/image" Target="../media/image51.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jpeg"/><Relationship Id="rId38" Type="http://schemas.openxmlformats.org/officeDocument/2006/relationships/image" Target="../media/image86.png"/><Relationship Id="rId46" Type="http://schemas.openxmlformats.org/officeDocument/2006/relationships/image" Target="../media/image94.jpeg"/><Relationship Id="rId59" Type="http://schemas.openxmlformats.org/officeDocument/2006/relationships/image" Target="../media/image107.jpeg"/><Relationship Id="rId20" Type="http://schemas.openxmlformats.org/officeDocument/2006/relationships/image" Target="../media/image68.jpeg"/><Relationship Id="rId41" Type="http://schemas.openxmlformats.org/officeDocument/2006/relationships/image" Target="../media/image89.jpeg"/><Relationship Id="rId54" Type="http://schemas.openxmlformats.org/officeDocument/2006/relationships/image" Target="../media/image102.jpeg"/><Relationship Id="rId62" Type="http://schemas.openxmlformats.org/officeDocument/2006/relationships/image" Target="../media/image110.jpeg"/><Relationship Id="rId1" Type="http://schemas.openxmlformats.org/officeDocument/2006/relationships/slideLayout" Target="../slideLayouts/slideLayout12.xml"/><Relationship Id="rId6" Type="http://schemas.openxmlformats.org/officeDocument/2006/relationships/image" Target="../media/image54.jpeg"/><Relationship Id="rId15" Type="http://schemas.openxmlformats.org/officeDocument/2006/relationships/image" Target="../media/image63.jpeg"/><Relationship Id="rId23" Type="http://schemas.openxmlformats.org/officeDocument/2006/relationships/image" Target="../media/image71.jpe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png"/><Relationship Id="rId57" Type="http://schemas.openxmlformats.org/officeDocument/2006/relationships/image" Target="../media/image105.jpeg"/><Relationship Id="rId10" Type="http://schemas.openxmlformats.org/officeDocument/2006/relationships/image" Target="../media/image58.jpeg"/><Relationship Id="rId31" Type="http://schemas.openxmlformats.org/officeDocument/2006/relationships/image" Target="../media/image79.png"/><Relationship Id="rId44" Type="http://schemas.openxmlformats.org/officeDocument/2006/relationships/image" Target="../media/image92.jpeg"/><Relationship Id="rId52" Type="http://schemas.openxmlformats.org/officeDocument/2006/relationships/image" Target="../media/image100.jpeg"/><Relationship Id="rId60" Type="http://schemas.openxmlformats.org/officeDocument/2006/relationships/image" Target="../media/image108.jpeg"/><Relationship Id="rId65" Type="http://schemas.openxmlformats.org/officeDocument/2006/relationships/image" Target="../media/image113.png"/><Relationship Id="rId4" Type="http://schemas.openxmlformats.org/officeDocument/2006/relationships/image" Target="../media/image52.jpeg"/><Relationship Id="rId9" Type="http://schemas.openxmlformats.org/officeDocument/2006/relationships/image" Target="../media/image57.png"/><Relationship Id="rId13" Type="http://schemas.openxmlformats.org/officeDocument/2006/relationships/image" Target="../media/image61.jpeg"/><Relationship Id="rId18" Type="http://schemas.openxmlformats.org/officeDocument/2006/relationships/image" Target="../media/image66.jpeg"/><Relationship Id="rId39"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2.xml"/><Relationship Id="rId5" Type="http://schemas.openxmlformats.org/officeDocument/2006/relationships/image" Target="../media/image118.pn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 Id="rId5" Type="http://schemas.openxmlformats.org/officeDocument/2006/relationships/image" Target="../media/image122.jpeg"/><Relationship Id="rId4" Type="http://schemas.openxmlformats.org/officeDocument/2006/relationships/image" Target="../media/image121.jpeg"/></Relationships>
</file>

<file path=ppt/slides/_rels/slide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28.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s://mapswire.com/countries/united-kingdom/" TargetMode="External"/><Relationship Id="rId1" Type="http://schemas.openxmlformats.org/officeDocument/2006/relationships/slideLayout" Target="../slideLayouts/slideLayout12.xml"/><Relationship Id="rId4" Type="http://schemas.openxmlformats.org/officeDocument/2006/relationships/image" Target="../media/image130.jpeg"/></Relationships>
</file>

<file path=ppt/slides/_rels/slide33.xml.rels><?xml version="1.0" encoding="UTF-8" standalone="yes"?>
<Relationships xmlns="http://schemas.openxmlformats.org/package/2006/relationships"><Relationship Id="rId2" Type="http://schemas.openxmlformats.org/officeDocument/2006/relationships/hyperlink" Target="mailto:David.oliver@awtg.co.uk"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mailto:Kirsty.Scott@scotland5gcentre.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Single Corner Rounded 22">
            <a:extLst>
              <a:ext uri="{FF2B5EF4-FFF2-40B4-BE49-F238E27FC236}">
                <a16:creationId xmlns:a16="http://schemas.microsoft.com/office/drawing/2014/main" id="{5310C8B3-7F61-4E0F-9F41-5770F18E6068}"/>
              </a:ext>
            </a:extLst>
          </p:cNvPr>
          <p:cNvSpPr/>
          <p:nvPr/>
        </p:nvSpPr>
        <p:spPr>
          <a:xfrm flipH="1">
            <a:off x="6247680" y="397329"/>
            <a:ext cx="5944320" cy="6460671"/>
          </a:xfrm>
          <a:prstGeom prst="round1Rect">
            <a:avLst>
              <a:gd name="adj" fmla="val 21076"/>
            </a:avLst>
          </a:prstGeom>
          <a:blipFill dpi="0" rotWithShape="1">
            <a:blip r:embed="rId3">
              <a:extLst>
                <a:ext uri="{28A0092B-C50C-407E-A947-70E740481C1C}">
                  <a14:useLocalDpi xmlns:a14="http://schemas.microsoft.com/office/drawing/2010/main" val="0"/>
                </a:ext>
              </a:extLst>
            </a:blip>
            <a:srcRect/>
            <a:stretch>
              <a:fillRect l="-63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42E69DD-006A-4183-9431-18665766BF83}"/>
              </a:ext>
            </a:extLst>
          </p:cNvPr>
          <p:cNvSpPr txBox="1"/>
          <p:nvPr/>
        </p:nvSpPr>
        <p:spPr>
          <a:xfrm>
            <a:off x="801551" y="4561074"/>
            <a:ext cx="47167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Our Partners:</a:t>
            </a:r>
          </a:p>
        </p:txBody>
      </p:sp>
      <p:sp>
        <p:nvSpPr>
          <p:cNvPr id="5" name="TextBox 4">
            <a:extLst>
              <a:ext uri="{FF2B5EF4-FFF2-40B4-BE49-F238E27FC236}">
                <a16:creationId xmlns:a16="http://schemas.microsoft.com/office/drawing/2014/main" id="{FE039286-BDF2-415D-99B1-C890AAD2EB5A}"/>
              </a:ext>
            </a:extLst>
          </p:cNvPr>
          <p:cNvSpPr txBox="1"/>
          <p:nvPr/>
        </p:nvSpPr>
        <p:spPr>
          <a:xfrm>
            <a:off x="801551" y="5176043"/>
            <a:ext cx="4761362" cy="13542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The Crichton Trust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South of Scotland Enterprise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Borderlands Inclusive Growth Deal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493A9E6-9EE8-4EE6-A894-C13B54801790}"/>
              </a:ext>
            </a:extLst>
          </p:cNvPr>
          <p:cNvSpPr txBox="1"/>
          <p:nvPr/>
        </p:nvSpPr>
        <p:spPr>
          <a:xfrm>
            <a:off x="881743" y="503731"/>
            <a:ext cx="6030323" cy="830997"/>
          </a:xfrm>
          <a:prstGeom prst="rect">
            <a:avLst/>
          </a:prstGeom>
          <a:noFill/>
        </p:spPr>
        <p:txBody>
          <a:bodyPr wrap="square" rtlCol="0">
            <a:spAutoFit/>
          </a:bodyPr>
          <a:lstStyle/>
          <a:p>
            <a:r>
              <a:rPr lang="en-GB" sz="2400" b="1" dirty="0">
                <a:solidFill>
                  <a:schemeClr val="accent5">
                    <a:lumMod val="50000"/>
                  </a:schemeClr>
                </a:solidFill>
              </a:rPr>
              <a:t>Welcome </a:t>
            </a:r>
          </a:p>
          <a:p>
            <a:r>
              <a:rPr lang="en-GB" sz="2400" b="1" dirty="0">
                <a:solidFill>
                  <a:schemeClr val="bg1">
                    <a:lumMod val="50000"/>
                  </a:schemeClr>
                </a:solidFill>
              </a:rPr>
              <a:t>S5GConnect Dundee Open Day</a:t>
            </a:r>
            <a:endParaRPr lang="en-GB" dirty="0">
              <a:solidFill>
                <a:schemeClr val="bg1">
                  <a:lumMod val="50000"/>
                </a:schemeClr>
              </a:solidFill>
            </a:endParaRPr>
          </a:p>
        </p:txBody>
      </p:sp>
      <p:sp>
        <p:nvSpPr>
          <p:cNvPr id="25" name="Rectangle 24">
            <a:extLst>
              <a:ext uri="{FF2B5EF4-FFF2-40B4-BE49-F238E27FC236}">
                <a16:creationId xmlns:a16="http://schemas.microsoft.com/office/drawing/2014/main" id="{43D7558C-B8D5-4A96-868D-98A0EC6E79C9}"/>
              </a:ext>
            </a:extLst>
          </p:cNvPr>
          <p:cNvSpPr/>
          <p:nvPr/>
        </p:nvSpPr>
        <p:spPr>
          <a:xfrm>
            <a:off x="881743" y="1407770"/>
            <a:ext cx="5214257" cy="3785652"/>
          </a:xfrm>
          <a:prstGeom prst="rect">
            <a:avLst/>
          </a:prstGeom>
        </p:spPr>
        <p:txBody>
          <a:bodyPr wrap="square" lIns="91440" tIns="45720" rIns="91440" bIns="45720" anchor="t">
            <a:spAutoFit/>
          </a:bodyPr>
          <a:lstStyle/>
          <a:p>
            <a:pPr>
              <a:spcAft>
                <a:spcPts val="0"/>
              </a:spcAft>
            </a:pPr>
            <a:r>
              <a:rPr lang="en-US" sz="1600" b="1" dirty="0">
                <a:ea typeface="MS Mincho" panose="02020609040205080304" pitchFamily="49" charset="-128"/>
                <a:cs typeface="Times New Roman" panose="02020603050405020304" pitchFamily="18" charset="0"/>
              </a:rPr>
              <a:t>1PM</a:t>
            </a:r>
            <a:r>
              <a:rPr lang="en-US" sz="1600" dirty="0">
                <a:latin typeface="Calibri Light" panose="020F0302020204030204" pitchFamily="34" charset="0"/>
                <a:ea typeface="MS Mincho" panose="02020609040205080304" pitchFamily="49" charset="-128"/>
                <a:cs typeface="Times New Roman" panose="02020603050405020304" pitchFamily="18" charset="0"/>
              </a:rPr>
              <a:t> Registration/Buffet food available.</a:t>
            </a: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US" sz="1600" b="1" dirty="0">
                <a:ea typeface="MS Mincho" panose="02020609040205080304" pitchFamily="49" charset="-128"/>
                <a:cs typeface="Times New Roman" panose="02020603050405020304" pitchFamily="18" charset="0"/>
              </a:rPr>
              <a:t>1.30PM </a:t>
            </a:r>
            <a:r>
              <a:rPr lang="en-US" sz="1600" dirty="0">
                <a:latin typeface="+mj-lt"/>
                <a:ea typeface="MS Mincho" panose="02020609040205080304" pitchFamily="49" charset="-128"/>
                <a:cs typeface="Times New Roman" panose="02020603050405020304" pitchFamily="18" charset="0"/>
              </a:rPr>
              <a:t>Talks </a:t>
            </a:r>
          </a:p>
          <a:p>
            <a:pPr marL="285750" indent="-285750">
              <a:buFont typeface="Arial"/>
              <a:buChar char="•"/>
            </a:pPr>
            <a:r>
              <a:rPr lang="en-US" sz="1600" dirty="0">
                <a:latin typeface="Calibri Light"/>
                <a:ea typeface="MS Mincho"/>
                <a:cs typeface="Calibri Light"/>
              </a:rPr>
              <a:t>Kirsty Scott </a:t>
            </a:r>
            <a:r>
              <a:rPr lang="en-US" sz="1600" dirty="0">
                <a:latin typeface="Calibri Light"/>
                <a:ea typeface="MS Mincho"/>
                <a:cs typeface="Times New Roman"/>
              </a:rPr>
              <a:t>(Business Engagement Manager, S5GC)</a:t>
            </a: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pPr marL="285750" indent="-285750">
              <a:buFont typeface="Arial"/>
              <a:buChar char="•"/>
            </a:pPr>
            <a:r>
              <a:rPr lang="en-US" sz="1600" dirty="0">
                <a:latin typeface="Calibri Light"/>
                <a:ea typeface="MS Mincho"/>
                <a:cs typeface="Times New Roman"/>
              </a:rPr>
              <a:t>Cllr Mark Flynn (</a:t>
            </a:r>
            <a:r>
              <a:rPr lang="en-GB" sz="1600" dirty="0">
                <a:latin typeface="+mj-lt"/>
              </a:rPr>
              <a:t>Convener for City Development Department, DCC) </a:t>
            </a:r>
          </a:p>
          <a:p>
            <a:pPr marL="285750" indent="-285750">
              <a:buFont typeface="Arial"/>
              <a:buChar char="•"/>
            </a:pPr>
            <a:r>
              <a:rPr lang="en-GB" sz="1600" dirty="0">
                <a:latin typeface="+mj-lt"/>
              </a:rPr>
              <a:t>Pro Gregor White (Dean of School of Design &amp; Informatics, Abertay Uni)</a:t>
            </a:r>
          </a:p>
          <a:p>
            <a:pPr marL="285750" indent="-285750">
              <a:buFont typeface="Arial"/>
              <a:buChar char="•"/>
            </a:pPr>
            <a:r>
              <a:rPr lang="en-GB" sz="1600" dirty="0">
                <a:latin typeface="+mj-lt"/>
              </a:rPr>
              <a:t>Brad McGuire (Director of Programme Innovation, AWTG)</a:t>
            </a:r>
          </a:p>
          <a:p>
            <a:pPr marL="285750" indent="-285750">
              <a:buFont typeface="Arial" panose="020B0604020202020204" pitchFamily="34" charset="0"/>
              <a:buChar char="•"/>
            </a:pP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US" sz="1600" b="1" dirty="0">
                <a:ea typeface="MS Mincho" panose="02020609040205080304" pitchFamily="49" charset="-128"/>
                <a:cs typeface="Times New Roman" panose="02020603050405020304" pitchFamily="18" charset="0"/>
              </a:rPr>
              <a:t>2.15PM</a:t>
            </a:r>
            <a:r>
              <a:rPr lang="en-GB" sz="1600" b="1" dirty="0">
                <a:ea typeface="MS Mincho" panose="02020609040205080304" pitchFamily="49" charset="-128"/>
                <a:cs typeface="Times New Roman" panose="02020603050405020304" pitchFamily="18" charset="0"/>
              </a:rPr>
              <a:t> </a:t>
            </a:r>
            <a:r>
              <a:rPr lang="en-US" sz="1600" dirty="0">
                <a:latin typeface="Calibri Light" panose="020F0302020204030204" pitchFamily="34" charset="0"/>
                <a:ea typeface="MS Mincho" panose="02020609040205080304" pitchFamily="49" charset="-128"/>
                <a:cs typeface="Times New Roman" panose="02020603050405020304" pitchFamily="18" charset="0"/>
              </a:rPr>
              <a:t>Demonstrations (University of Glasgow)</a:t>
            </a:r>
          </a:p>
          <a:p>
            <a:pPr>
              <a:spcAft>
                <a:spcPts val="0"/>
              </a:spcAft>
            </a:pP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r>
              <a:rPr lang="en-US" sz="1600" b="1" dirty="0">
                <a:ea typeface="MS Mincho" panose="02020609040205080304" pitchFamily="49" charset="-128"/>
              </a:rPr>
              <a:t>2.45PM</a:t>
            </a:r>
            <a:r>
              <a:rPr lang="en-US" sz="1600" dirty="0">
                <a:latin typeface="Calibri Light" panose="020F0302020204030204" pitchFamily="34" charset="0"/>
                <a:ea typeface="MS Mincho" panose="02020609040205080304" pitchFamily="49" charset="-128"/>
              </a:rPr>
              <a:t> Q&amp;A &amp; Networking</a:t>
            </a:r>
          </a:p>
          <a:p>
            <a:endParaRPr lang="en-US" sz="1600" dirty="0">
              <a:latin typeface="Calibri Light" panose="020F0302020204030204" pitchFamily="34" charset="0"/>
              <a:ea typeface="MS Mincho" panose="02020609040205080304" pitchFamily="49" charset="-128"/>
            </a:endParaRPr>
          </a:p>
          <a:p>
            <a:r>
              <a:rPr lang="en-US" sz="1600" b="1" dirty="0">
                <a:ea typeface="MS Mincho"/>
              </a:rPr>
              <a:t>4.00PM </a:t>
            </a:r>
            <a:r>
              <a:rPr lang="en-US" sz="1600" dirty="0">
                <a:latin typeface="+mj-lt"/>
                <a:ea typeface="MS Mincho"/>
              </a:rPr>
              <a:t>Finish </a:t>
            </a:r>
            <a:endParaRPr lang="en-GB" sz="1600" dirty="0">
              <a:latin typeface="+mj-lt"/>
            </a:endParaRPr>
          </a:p>
        </p:txBody>
      </p:sp>
      <p:pic>
        <p:nvPicPr>
          <p:cNvPr id="1026" name="Picture 2" descr="Abertay University | Scotland.org">
            <a:extLst>
              <a:ext uri="{FF2B5EF4-FFF2-40B4-BE49-F238E27FC236}">
                <a16:creationId xmlns:a16="http://schemas.microsoft.com/office/drawing/2014/main" id="{4E5F1DFC-8FED-4E35-85A4-7A8A265A3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3829" y="5193422"/>
            <a:ext cx="2056806" cy="8170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2BA9D9A-5E6D-4AA5-9029-734A0D242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19" y="5454878"/>
            <a:ext cx="1487473" cy="292765"/>
          </a:xfrm>
          <a:prstGeom prst="rect">
            <a:avLst/>
          </a:prstGeom>
        </p:spPr>
      </p:pic>
      <p:pic>
        <p:nvPicPr>
          <p:cNvPr id="1028" name="Picture 4" descr="Welcome - data.dundeecity.gov.uk">
            <a:extLst>
              <a:ext uri="{FF2B5EF4-FFF2-40B4-BE49-F238E27FC236}">
                <a16:creationId xmlns:a16="http://schemas.microsoft.com/office/drawing/2014/main" id="{823C0D2C-41DB-4199-8172-62DC90FC0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536" y="5831215"/>
            <a:ext cx="1514322" cy="429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of Glasgow Logo Download Vector">
            <a:extLst>
              <a:ext uri="{FF2B5EF4-FFF2-40B4-BE49-F238E27FC236}">
                <a16:creationId xmlns:a16="http://schemas.microsoft.com/office/drawing/2014/main" id="{31110F55-A49E-43EE-898C-7E8C573CE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743" y="5924356"/>
            <a:ext cx="1071953" cy="336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WTG - Home - AWTG LTD">
            <a:extLst>
              <a:ext uri="{FF2B5EF4-FFF2-40B4-BE49-F238E27FC236}">
                <a16:creationId xmlns:a16="http://schemas.microsoft.com/office/drawing/2014/main" id="{D2195E4C-3756-4303-B8C4-032FD1037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4092" y="5936660"/>
            <a:ext cx="1476640" cy="3121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F9BD428-232F-49F3-A41D-6A3B5D7433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61" y="5288340"/>
            <a:ext cx="1790739" cy="1569660"/>
          </a:xfrm>
          <a:prstGeom prst="rect">
            <a:avLst/>
          </a:prstGeom>
        </p:spPr>
      </p:pic>
    </p:spTree>
    <p:extLst>
      <p:ext uri="{BB962C8B-B14F-4D97-AF65-F5344CB8AC3E}">
        <p14:creationId xmlns:p14="http://schemas.microsoft.com/office/powerpoint/2010/main" val="353901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27F8B1E-6891-4B33-8313-F878EAC2AB60}"/>
              </a:ext>
            </a:extLst>
          </p:cNvPr>
          <p:cNvPicPr>
            <a:picLocks noChangeAspect="1"/>
          </p:cNvPicPr>
          <p:nvPr/>
        </p:nvPicPr>
        <p:blipFill rotWithShape="1">
          <a:blip r:embed="rId2">
            <a:clrChange>
              <a:clrFrom>
                <a:srgbClr val="FFFFFF"/>
              </a:clrFrom>
              <a:clrTo>
                <a:srgbClr val="FFFFFF">
                  <a:alpha val="0"/>
                </a:srgbClr>
              </a:clrTo>
            </a:clrChange>
            <a:grayscl/>
          </a:blip>
          <a:srcRect b="29125"/>
          <a:stretch/>
        </p:blipFill>
        <p:spPr>
          <a:xfrm>
            <a:off x="7254" y="6076939"/>
            <a:ext cx="12192000" cy="781061"/>
          </a:xfrm>
          <a:prstGeom prst="rect">
            <a:avLst/>
          </a:prstGeom>
        </p:spPr>
      </p:pic>
      <p:sp>
        <p:nvSpPr>
          <p:cNvPr id="4" name="Rectangle 3">
            <a:extLst>
              <a:ext uri="{FF2B5EF4-FFF2-40B4-BE49-F238E27FC236}">
                <a16:creationId xmlns:a16="http://schemas.microsoft.com/office/drawing/2014/main" id="{0E499E4A-ABBC-4801-B125-A439AC83CD7C}"/>
              </a:ext>
            </a:extLst>
          </p:cNvPr>
          <p:cNvSpPr/>
          <p:nvPr/>
        </p:nvSpPr>
        <p:spPr>
          <a:xfrm>
            <a:off x="0" y="-9996"/>
            <a:ext cx="12192000" cy="62085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a:t> </a:t>
            </a:r>
          </a:p>
        </p:txBody>
      </p:sp>
      <p:sp>
        <p:nvSpPr>
          <p:cNvPr id="5" name="TextBox 4">
            <a:extLst>
              <a:ext uri="{FF2B5EF4-FFF2-40B4-BE49-F238E27FC236}">
                <a16:creationId xmlns:a16="http://schemas.microsoft.com/office/drawing/2014/main" id="{4CBD3B26-8C37-43C7-8DAB-848DF4379453}"/>
              </a:ext>
            </a:extLst>
          </p:cNvPr>
          <p:cNvSpPr txBox="1"/>
          <p:nvPr/>
        </p:nvSpPr>
        <p:spPr>
          <a:xfrm>
            <a:off x="198120" y="-103288"/>
            <a:ext cx="10149840" cy="769441"/>
          </a:xfrm>
          <a:prstGeom prst="rect">
            <a:avLst/>
          </a:prstGeom>
          <a:noFill/>
        </p:spPr>
        <p:txBody>
          <a:bodyPr wrap="square" lIns="91440" tIns="45720" rIns="91440" bIns="45720" rtlCol="0" anchor="t">
            <a:spAutoFit/>
          </a:bodyPr>
          <a:lstStyle/>
          <a:p>
            <a:r>
              <a:rPr lang="en-GB" sz="4400" b="1">
                <a:solidFill>
                  <a:schemeClr val="bg1"/>
                </a:solidFill>
                <a:cs typeface="Segoe UI Semibold"/>
              </a:rPr>
              <a:t>Dundee Waterfront – 5G Testbed</a:t>
            </a:r>
          </a:p>
        </p:txBody>
      </p:sp>
      <p:sp>
        <p:nvSpPr>
          <p:cNvPr id="6" name="Rectangle 5">
            <a:extLst>
              <a:ext uri="{FF2B5EF4-FFF2-40B4-BE49-F238E27FC236}">
                <a16:creationId xmlns:a16="http://schemas.microsoft.com/office/drawing/2014/main" id="{91A1C0B9-1274-4AF4-A2F6-4CAEE764C9B8}"/>
              </a:ext>
            </a:extLst>
          </p:cNvPr>
          <p:cNvSpPr/>
          <p:nvPr/>
        </p:nvSpPr>
        <p:spPr>
          <a:xfrm>
            <a:off x="0" y="669305"/>
            <a:ext cx="12192000" cy="106163"/>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EFE85A17-0261-4A7E-8340-D4A9B7B4EB71}"/>
              </a:ext>
            </a:extLst>
          </p:cNvPr>
          <p:cNvSpPr/>
          <p:nvPr/>
        </p:nvSpPr>
        <p:spPr>
          <a:xfrm>
            <a:off x="7123778" y="2428768"/>
            <a:ext cx="4567024" cy="715743"/>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cs typeface="Calibri"/>
              </a:rPr>
              <a:t>Offers Good Coverage of Central Waterfront Area</a:t>
            </a:r>
          </a:p>
        </p:txBody>
      </p:sp>
      <p:sp>
        <p:nvSpPr>
          <p:cNvPr id="12" name="Rectangle 11">
            <a:extLst>
              <a:ext uri="{FF2B5EF4-FFF2-40B4-BE49-F238E27FC236}">
                <a16:creationId xmlns:a16="http://schemas.microsoft.com/office/drawing/2014/main" id="{D11F59D9-CF91-44C7-8B06-B3E1825F12BB}"/>
              </a:ext>
            </a:extLst>
          </p:cNvPr>
          <p:cNvSpPr/>
          <p:nvPr/>
        </p:nvSpPr>
        <p:spPr>
          <a:xfrm>
            <a:off x="7123777" y="1001825"/>
            <a:ext cx="4576891" cy="1007311"/>
          </a:xfrm>
          <a:prstGeom prst="rect">
            <a:avLst/>
          </a:prstGeom>
          <a:solidFill>
            <a:srgbClr val="E5660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Available to trial outdoor 5G use cases</a:t>
            </a:r>
            <a:endParaRPr lang="en-GB" sz="2400" b="1">
              <a:cs typeface="Calibri"/>
            </a:endParaRPr>
          </a:p>
        </p:txBody>
      </p:sp>
      <p:sp>
        <p:nvSpPr>
          <p:cNvPr id="19" name="Rectangle 18">
            <a:extLst>
              <a:ext uri="{FF2B5EF4-FFF2-40B4-BE49-F238E27FC236}">
                <a16:creationId xmlns:a16="http://schemas.microsoft.com/office/drawing/2014/main" id="{F0DF9ED3-3544-48A3-9E11-5DEE7F637AE3}"/>
              </a:ext>
            </a:extLst>
          </p:cNvPr>
          <p:cNvSpPr/>
          <p:nvPr/>
        </p:nvSpPr>
        <p:spPr>
          <a:xfrm>
            <a:off x="7142670" y="5349964"/>
            <a:ext cx="4576889" cy="609084"/>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cs typeface="Calibri"/>
              </a:rPr>
              <a:t>Public </a:t>
            </a:r>
            <a:r>
              <a:rPr lang="en-US" sz="2400" b="1" err="1">
                <a:cs typeface="Calibri"/>
              </a:rPr>
              <a:t>WiFi</a:t>
            </a:r>
            <a:r>
              <a:rPr lang="en-US" sz="2400" b="1">
                <a:cs typeface="Calibri"/>
              </a:rPr>
              <a:t> Network</a:t>
            </a:r>
          </a:p>
        </p:txBody>
      </p:sp>
      <p:sp>
        <p:nvSpPr>
          <p:cNvPr id="21" name="Rectangle 20">
            <a:extLst>
              <a:ext uri="{FF2B5EF4-FFF2-40B4-BE49-F238E27FC236}">
                <a16:creationId xmlns:a16="http://schemas.microsoft.com/office/drawing/2014/main" id="{D5BA3F18-0EBC-40B0-B9B8-C4D54832DFD7}"/>
              </a:ext>
            </a:extLst>
          </p:cNvPr>
          <p:cNvSpPr/>
          <p:nvPr/>
        </p:nvSpPr>
        <p:spPr>
          <a:xfrm>
            <a:off x="7126506" y="3672308"/>
            <a:ext cx="4576889" cy="1335904"/>
          </a:xfrm>
          <a:prstGeom prst="rect">
            <a:avLst/>
          </a:prstGeom>
          <a:solidFill>
            <a:srgbClr val="E5660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cs typeface="Calibri"/>
              </a:rPr>
              <a:t>£2m Investment – Funded through Dundee Waterfront Growth Accelerator</a:t>
            </a:r>
          </a:p>
        </p:txBody>
      </p:sp>
      <p:pic>
        <p:nvPicPr>
          <p:cNvPr id="15" name="Content Placeholder 2">
            <a:extLst>
              <a:ext uri="{FF2B5EF4-FFF2-40B4-BE49-F238E27FC236}">
                <a16:creationId xmlns:a16="http://schemas.microsoft.com/office/drawing/2014/main" id="{CE47765B-34E2-4D36-B6E2-0BB6047FE4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35" b="-1"/>
          <a:stretch/>
        </p:blipFill>
        <p:spPr>
          <a:xfrm>
            <a:off x="10528405" y="6192968"/>
            <a:ext cx="1680412" cy="522056"/>
          </a:xfrm>
          <a:prstGeom prst="rect">
            <a:avLst/>
          </a:prstGeom>
        </p:spPr>
      </p:pic>
      <p:pic>
        <p:nvPicPr>
          <p:cNvPr id="9" name="Picture 12" descr="A picture containing grass, sky, outdoor, building&#10;&#10;Description automatically generated">
            <a:extLst>
              <a:ext uri="{FF2B5EF4-FFF2-40B4-BE49-F238E27FC236}">
                <a16:creationId xmlns:a16="http://schemas.microsoft.com/office/drawing/2014/main" id="{EF29BF31-5F4E-B229-EE20-7BCDD2799C23}"/>
              </a:ext>
            </a:extLst>
          </p:cNvPr>
          <p:cNvPicPr>
            <a:picLocks noChangeAspect="1"/>
          </p:cNvPicPr>
          <p:nvPr/>
        </p:nvPicPr>
        <p:blipFill>
          <a:blip r:embed="rId4"/>
          <a:stretch>
            <a:fillRect/>
          </a:stretch>
        </p:blipFill>
        <p:spPr>
          <a:xfrm>
            <a:off x="195176" y="1387565"/>
            <a:ext cx="6553199" cy="3791758"/>
          </a:xfrm>
          <a:prstGeom prst="rect">
            <a:avLst/>
          </a:prstGeom>
        </p:spPr>
      </p:pic>
    </p:spTree>
    <p:extLst>
      <p:ext uri="{BB962C8B-B14F-4D97-AF65-F5344CB8AC3E}">
        <p14:creationId xmlns:p14="http://schemas.microsoft.com/office/powerpoint/2010/main" val="188153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rotWithShape="1">
          <a:blip r:embed="rId3">
            <a:clrChange>
              <a:clrFrom>
                <a:srgbClr val="FFFFFF"/>
              </a:clrFrom>
              <a:clrTo>
                <a:srgbClr val="FFFFFF">
                  <a:alpha val="0"/>
                </a:srgbClr>
              </a:clrTo>
            </a:clrChange>
            <a:grayscl/>
          </a:blip>
          <a:srcRect b="14359"/>
          <a:stretch/>
        </p:blipFill>
        <p:spPr>
          <a:xfrm>
            <a:off x="7254" y="5889655"/>
            <a:ext cx="12192000" cy="958084"/>
          </a:xfrm>
          <a:prstGeom prst="rect">
            <a:avLst/>
          </a:prstGeom>
        </p:spPr>
      </p:pic>
      <p:sp>
        <p:nvSpPr>
          <p:cNvPr id="83" name="Rectangle 82"/>
          <p:cNvSpPr/>
          <p:nvPr/>
        </p:nvSpPr>
        <p:spPr>
          <a:xfrm>
            <a:off x="0" y="0"/>
            <a:ext cx="12192000" cy="659483"/>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4" name="Rectangle 83"/>
          <p:cNvSpPr/>
          <p:nvPr/>
        </p:nvSpPr>
        <p:spPr>
          <a:xfrm>
            <a:off x="0" y="739302"/>
            <a:ext cx="12192000" cy="14155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itle 1"/>
          <p:cNvSpPr>
            <a:spLocks noGrp="1"/>
          </p:cNvSpPr>
          <p:nvPr>
            <p:ph type="title"/>
          </p:nvPr>
        </p:nvSpPr>
        <p:spPr>
          <a:xfrm>
            <a:off x="269789" y="37023"/>
            <a:ext cx="10515600" cy="672843"/>
          </a:xfrm>
        </p:spPr>
        <p:txBody>
          <a:bodyPr>
            <a:normAutofit/>
          </a:bodyPr>
          <a:lstStyle/>
          <a:p>
            <a:r>
              <a:rPr lang="en-US" sz="3600" b="1">
                <a:solidFill>
                  <a:schemeClr val="bg1"/>
                </a:solidFill>
                <a:latin typeface="Segoe UI Semibold"/>
                <a:ea typeface="Segoe UI Black"/>
                <a:cs typeface="Segoe UI Semibold"/>
              </a:rPr>
              <a:t>5G - a Partnership Approach</a:t>
            </a:r>
            <a:endParaRPr lang="en-US" sz="3600" b="1">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06F8E798-1A23-4F8C-B340-9E6F13406516}"/>
              </a:ext>
            </a:extLst>
          </p:cNvPr>
          <p:cNvSpPr txBox="1"/>
          <p:nvPr/>
        </p:nvSpPr>
        <p:spPr>
          <a:xfrm>
            <a:off x="1428855" y="1388380"/>
            <a:ext cx="9452864" cy="830997"/>
          </a:xfrm>
          <a:prstGeom prst="rect">
            <a:avLst/>
          </a:prstGeom>
          <a:noFill/>
        </p:spPr>
        <p:txBody>
          <a:bodyPr wrap="square" lIns="91440" tIns="45720" rIns="91440" bIns="45720" rtlCol="0" anchor="t">
            <a:spAutoFit/>
          </a:bodyPr>
          <a:lstStyle/>
          <a:p>
            <a:r>
              <a:rPr lang="en-US" sz="2400">
                <a:solidFill>
                  <a:schemeClr val="tx1">
                    <a:lumMod val="50000"/>
                    <a:lumOff val="50000"/>
                  </a:schemeClr>
                </a:solidFill>
              </a:rPr>
              <a:t>5G TESTBED IN CENTRAL WATERFRONT FOR INNOVATIVE USAGE AND R&amp;D – READY FOR USE CASES</a:t>
            </a:r>
            <a:endParaRPr lang="en-US" sz="2400">
              <a:solidFill>
                <a:schemeClr val="tx1">
                  <a:lumMod val="50000"/>
                  <a:lumOff val="50000"/>
                </a:schemeClr>
              </a:solidFill>
              <a:cs typeface="Calibri"/>
            </a:endParaRPr>
          </a:p>
        </p:txBody>
      </p:sp>
      <p:sp>
        <p:nvSpPr>
          <p:cNvPr id="58" name="TextBox 57">
            <a:extLst>
              <a:ext uri="{FF2B5EF4-FFF2-40B4-BE49-F238E27FC236}">
                <a16:creationId xmlns:a16="http://schemas.microsoft.com/office/drawing/2014/main" id="{F2CFAC8A-2B30-462F-B08F-1F261423A743}"/>
              </a:ext>
            </a:extLst>
          </p:cNvPr>
          <p:cNvSpPr txBox="1"/>
          <p:nvPr/>
        </p:nvSpPr>
        <p:spPr>
          <a:xfrm>
            <a:off x="1426298" y="4499868"/>
            <a:ext cx="9887864" cy="830997"/>
          </a:xfrm>
          <a:prstGeom prst="rect">
            <a:avLst/>
          </a:prstGeom>
          <a:noFill/>
        </p:spPr>
        <p:txBody>
          <a:bodyPr wrap="square" lIns="91440" tIns="45720" rIns="91440" bIns="45720" rtlCol="0" anchor="t">
            <a:spAutoFit/>
          </a:bodyPr>
          <a:lstStyle/>
          <a:p>
            <a:r>
              <a:rPr lang="en-US" sz="2400" dirty="0">
                <a:solidFill>
                  <a:schemeClr val="tx1">
                    <a:lumMod val="50000"/>
                    <a:lumOff val="50000"/>
                  </a:schemeClr>
                </a:solidFill>
              </a:rPr>
              <a:t>TAY5G - £2M TO SUPPORT REGIONAL USE CASES AS PART OF TAY CITIES DEAL, INCLUDING THE TAY5G CHALLENGE FUND</a:t>
            </a:r>
            <a:endParaRPr lang="en-US" sz="2400" dirty="0">
              <a:solidFill>
                <a:schemeClr val="tx1">
                  <a:lumMod val="50000"/>
                  <a:lumOff val="50000"/>
                </a:schemeClr>
              </a:solidFill>
              <a:cs typeface="Calibri"/>
            </a:endParaRPr>
          </a:p>
        </p:txBody>
      </p:sp>
      <p:sp>
        <p:nvSpPr>
          <p:cNvPr id="54" name="TextBox 53">
            <a:extLst>
              <a:ext uri="{FF2B5EF4-FFF2-40B4-BE49-F238E27FC236}">
                <a16:creationId xmlns:a16="http://schemas.microsoft.com/office/drawing/2014/main" id="{E25CA27F-2CB0-4BB9-A320-35425F45685D}"/>
              </a:ext>
            </a:extLst>
          </p:cNvPr>
          <p:cNvSpPr txBox="1"/>
          <p:nvPr/>
        </p:nvSpPr>
        <p:spPr>
          <a:xfrm>
            <a:off x="1430300" y="2792463"/>
            <a:ext cx="9945373" cy="830997"/>
          </a:xfrm>
          <a:prstGeom prst="rect">
            <a:avLst/>
          </a:prstGeom>
          <a:noFill/>
        </p:spPr>
        <p:txBody>
          <a:bodyPr wrap="square" lIns="91440" tIns="45720" rIns="91440" bIns="45720" rtlCol="0" anchor="t">
            <a:spAutoFit/>
          </a:bodyPr>
          <a:lstStyle/>
          <a:p>
            <a:r>
              <a:rPr lang="en-US" sz="2400" dirty="0">
                <a:solidFill>
                  <a:schemeClr val="tx1">
                    <a:lumMod val="50000"/>
                    <a:lumOff val="50000"/>
                  </a:schemeClr>
                </a:solidFill>
              </a:rPr>
              <a:t>WORKING WITH S5GCONNECT HUB IN DUNDEE – "FRONT DOOR" FOR LOCAL AND REGIONAL SMEs TO INNOVATE WITH 5G</a:t>
            </a:r>
          </a:p>
        </p:txBody>
      </p:sp>
      <p:pic>
        <p:nvPicPr>
          <p:cNvPr id="4" name="Picture 4" descr="Text&#10;&#10;Description automatically generated">
            <a:extLst>
              <a:ext uri="{FF2B5EF4-FFF2-40B4-BE49-F238E27FC236}">
                <a16:creationId xmlns:a16="http://schemas.microsoft.com/office/drawing/2014/main" id="{E5C02E39-CA0E-2D6D-8441-D9E3FF9B072F}"/>
              </a:ext>
            </a:extLst>
          </p:cNvPr>
          <p:cNvPicPr>
            <a:picLocks noChangeAspect="1"/>
          </p:cNvPicPr>
          <p:nvPr/>
        </p:nvPicPr>
        <p:blipFill>
          <a:blip r:embed="rId4"/>
          <a:stretch>
            <a:fillRect/>
          </a:stretch>
        </p:blipFill>
        <p:spPr>
          <a:xfrm>
            <a:off x="7248525" y="5199459"/>
            <a:ext cx="2695575" cy="542925"/>
          </a:xfrm>
          <a:prstGeom prst="rect">
            <a:avLst/>
          </a:prstGeom>
        </p:spPr>
      </p:pic>
      <p:pic>
        <p:nvPicPr>
          <p:cNvPr id="5" name="Graphic 6" descr="Wi-Fi with solid fill">
            <a:extLst>
              <a:ext uri="{FF2B5EF4-FFF2-40B4-BE49-F238E27FC236}">
                <a16:creationId xmlns:a16="http://schemas.microsoft.com/office/drawing/2014/main" id="{AEB42398-0808-2E16-BFF3-F73EF3F61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207" y="4275298"/>
            <a:ext cx="914400" cy="914400"/>
          </a:xfrm>
          <a:prstGeom prst="rect">
            <a:avLst/>
          </a:prstGeom>
        </p:spPr>
      </p:pic>
      <p:pic>
        <p:nvPicPr>
          <p:cNvPr id="7" name="Picture 7" descr="Text, icon&#10;&#10;Description automatically generated">
            <a:extLst>
              <a:ext uri="{FF2B5EF4-FFF2-40B4-BE49-F238E27FC236}">
                <a16:creationId xmlns:a16="http://schemas.microsoft.com/office/drawing/2014/main" id="{2C840127-3458-03F8-AE15-5042754D5E79}"/>
              </a:ext>
            </a:extLst>
          </p:cNvPr>
          <p:cNvPicPr>
            <a:picLocks noChangeAspect="1"/>
          </p:cNvPicPr>
          <p:nvPr/>
        </p:nvPicPr>
        <p:blipFill>
          <a:blip r:embed="rId7"/>
          <a:stretch>
            <a:fillRect/>
          </a:stretch>
        </p:blipFill>
        <p:spPr>
          <a:xfrm>
            <a:off x="366367" y="1319736"/>
            <a:ext cx="919164" cy="901305"/>
          </a:xfrm>
          <a:prstGeom prst="rect">
            <a:avLst/>
          </a:prstGeom>
        </p:spPr>
      </p:pic>
      <p:pic>
        <p:nvPicPr>
          <p:cNvPr id="8" name="Picture 8" descr="Icon&#10;&#10;Description automatically generated">
            <a:extLst>
              <a:ext uri="{FF2B5EF4-FFF2-40B4-BE49-F238E27FC236}">
                <a16:creationId xmlns:a16="http://schemas.microsoft.com/office/drawing/2014/main" id="{B86F6403-074C-4CC8-5411-FE9140E09C3B}"/>
              </a:ext>
            </a:extLst>
          </p:cNvPr>
          <p:cNvPicPr>
            <a:picLocks noChangeAspect="1"/>
          </p:cNvPicPr>
          <p:nvPr/>
        </p:nvPicPr>
        <p:blipFill>
          <a:blip r:embed="rId8"/>
          <a:stretch>
            <a:fillRect/>
          </a:stretch>
        </p:blipFill>
        <p:spPr>
          <a:xfrm>
            <a:off x="274189" y="2664657"/>
            <a:ext cx="1085850" cy="1085850"/>
          </a:xfrm>
          <a:prstGeom prst="rect">
            <a:avLst/>
          </a:prstGeom>
        </p:spPr>
      </p:pic>
      <p:pic>
        <p:nvPicPr>
          <p:cNvPr id="6" name="Content Placeholder 2" descr="A picture containing text, clipart&#10;&#10;Description automatically generated">
            <a:extLst>
              <a:ext uri="{FF2B5EF4-FFF2-40B4-BE49-F238E27FC236}">
                <a16:creationId xmlns:a16="http://schemas.microsoft.com/office/drawing/2014/main" id="{23A4801E-052B-557D-3B6E-C5A16B0488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835" b="-1"/>
          <a:stretch/>
        </p:blipFill>
        <p:spPr>
          <a:xfrm>
            <a:off x="10528405" y="6192968"/>
            <a:ext cx="1680412" cy="522056"/>
          </a:xfrm>
          <a:prstGeom prst="rect">
            <a:avLst/>
          </a:prstGeom>
        </p:spPr>
      </p:pic>
    </p:spTree>
    <p:extLst>
      <p:ext uri="{BB962C8B-B14F-4D97-AF65-F5344CB8AC3E}">
        <p14:creationId xmlns:p14="http://schemas.microsoft.com/office/powerpoint/2010/main" val="1991256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65018" y="165876"/>
            <a:ext cx="8339953" cy="769441"/>
          </a:xfrm>
          <a:prstGeom prst="rect">
            <a:avLst/>
          </a:prstGeom>
          <a:noFill/>
        </p:spPr>
        <p:txBody>
          <a:bodyPr wrap="square" lIns="91440" tIns="45720" rIns="91440" bIns="45720" rtlCol="0" anchor="t">
            <a:spAutoFit/>
          </a:bodyPr>
          <a:lstStyle/>
          <a:p>
            <a:r>
              <a:rPr lang="en-GB" sz="4400" b="1" dirty="0">
                <a:solidFill>
                  <a:srgbClr val="4D4A46"/>
                </a:solidFill>
                <a:latin typeface="Calibri Light"/>
                <a:cs typeface="Calibri Light"/>
              </a:rPr>
              <a:t>Tay5G Challenge Fund</a:t>
            </a:r>
            <a:endParaRPr lang="en-US" sz="4400" b="1" dirty="0">
              <a:solidFill>
                <a:srgbClr val="4D4A46"/>
              </a:solidFill>
              <a:latin typeface="Calibri Light"/>
              <a:cs typeface="Calibri Light"/>
            </a:endParaRPr>
          </a:p>
        </p:txBody>
      </p:sp>
      <p:sp>
        <p:nvSpPr>
          <p:cNvPr id="21" name="Rectangle 20"/>
          <p:cNvSpPr/>
          <p:nvPr/>
        </p:nvSpPr>
        <p:spPr>
          <a:xfrm>
            <a:off x="11610109" y="0"/>
            <a:ext cx="5818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47" t="24591" r="308" b="20876"/>
          <a:stretch/>
        </p:blipFill>
        <p:spPr>
          <a:xfrm>
            <a:off x="775855" y="940384"/>
            <a:ext cx="10305583" cy="4351972"/>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b="24077"/>
          <a:stretch/>
        </p:blipFill>
        <p:spPr>
          <a:xfrm>
            <a:off x="9504218" y="5440845"/>
            <a:ext cx="1577220" cy="427669"/>
          </a:xfrm>
          <a:prstGeom prst="rect">
            <a:avLst/>
          </a:prstGeom>
        </p:spPr>
      </p:pic>
      <p:sp>
        <p:nvSpPr>
          <p:cNvPr id="28" name="Rectangle 27"/>
          <p:cNvSpPr/>
          <p:nvPr/>
        </p:nvSpPr>
        <p:spPr>
          <a:xfrm>
            <a:off x="7891116" y="372258"/>
            <a:ext cx="2613530" cy="360218"/>
          </a:xfrm>
          <a:prstGeom prst="rect">
            <a:avLst/>
          </a:prstGeom>
          <a:solidFill>
            <a:srgbClr val="D1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20000"/>
                  <a:lumOff val="80000"/>
                </a:schemeClr>
              </a:solidFill>
            </a:endParaRPr>
          </a:p>
        </p:txBody>
      </p:sp>
      <p:pic>
        <p:nvPicPr>
          <p:cNvPr id="3" name="Picture 3" descr="Text&#10;&#10;Description automatically generated">
            <a:extLst>
              <a:ext uri="{FF2B5EF4-FFF2-40B4-BE49-F238E27FC236}">
                <a16:creationId xmlns:a16="http://schemas.microsoft.com/office/drawing/2014/main" id="{C27A3B3D-63EB-49B9-822F-FBE0B0FC4271}"/>
              </a:ext>
            </a:extLst>
          </p:cNvPr>
          <p:cNvPicPr>
            <a:picLocks noChangeAspect="1"/>
          </p:cNvPicPr>
          <p:nvPr/>
        </p:nvPicPr>
        <p:blipFill>
          <a:blip r:embed="rId4"/>
          <a:stretch>
            <a:fillRect/>
          </a:stretch>
        </p:blipFill>
        <p:spPr>
          <a:xfrm>
            <a:off x="4974480" y="5441154"/>
            <a:ext cx="2247900" cy="647700"/>
          </a:xfrm>
          <a:prstGeom prst="rect">
            <a:avLst/>
          </a:prstGeom>
        </p:spPr>
      </p:pic>
    </p:spTree>
    <p:extLst>
      <p:ext uri="{BB962C8B-B14F-4D97-AF65-F5344CB8AC3E}">
        <p14:creationId xmlns:p14="http://schemas.microsoft.com/office/powerpoint/2010/main" val="3880652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27F8B1E-6891-4B33-8313-F878EAC2AB60}"/>
              </a:ext>
            </a:extLst>
          </p:cNvPr>
          <p:cNvPicPr>
            <a:picLocks noChangeAspect="1"/>
          </p:cNvPicPr>
          <p:nvPr/>
        </p:nvPicPr>
        <p:blipFill rotWithShape="1">
          <a:blip r:embed="rId2">
            <a:clrChange>
              <a:clrFrom>
                <a:srgbClr val="FFFFFF"/>
              </a:clrFrom>
              <a:clrTo>
                <a:srgbClr val="FFFFFF">
                  <a:alpha val="0"/>
                </a:srgbClr>
              </a:clrTo>
            </a:clrChange>
            <a:grayscl/>
          </a:blip>
          <a:srcRect b="29125"/>
          <a:stretch/>
        </p:blipFill>
        <p:spPr>
          <a:xfrm>
            <a:off x="7254" y="6076939"/>
            <a:ext cx="12192000" cy="781061"/>
          </a:xfrm>
          <a:prstGeom prst="rect">
            <a:avLst/>
          </a:prstGeom>
        </p:spPr>
      </p:pic>
      <p:sp>
        <p:nvSpPr>
          <p:cNvPr id="4" name="Rectangle 3">
            <a:extLst>
              <a:ext uri="{FF2B5EF4-FFF2-40B4-BE49-F238E27FC236}">
                <a16:creationId xmlns:a16="http://schemas.microsoft.com/office/drawing/2014/main" id="{0E499E4A-ABBC-4801-B125-A439AC83CD7C}"/>
              </a:ext>
            </a:extLst>
          </p:cNvPr>
          <p:cNvSpPr/>
          <p:nvPr/>
        </p:nvSpPr>
        <p:spPr>
          <a:xfrm>
            <a:off x="0" y="-9996"/>
            <a:ext cx="12192000" cy="62085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a:t> </a:t>
            </a:r>
          </a:p>
        </p:txBody>
      </p:sp>
      <p:sp>
        <p:nvSpPr>
          <p:cNvPr id="5" name="TextBox 4">
            <a:extLst>
              <a:ext uri="{FF2B5EF4-FFF2-40B4-BE49-F238E27FC236}">
                <a16:creationId xmlns:a16="http://schemas.microsoft.com/office/drawing/2014/main" id="{4CBD3B26-8C37-43C7-8DAB-848DF4379453}"/>
              </a:ext>
            </a:extLst>
          </p:cNvPr>
          <p:cNvSpPr txBox="1"/>
          <p:nvPr/>
        </p:nvSpPr>
        <p:spPr>
          <a:xfrm>
            <a:off x="198120" y="-103288"/>
            <a:ext cx="10149840" cy="769441"/>
          </a:xfrm>
          <a:prstGeom prst="rect">
            <a:avLst/>
          </a:prstGeom>
          <a:noFill/>
        </p:spPr>
        <p:txBody>
          <a:bodyPr wrap="square" lIns="91440" tIns="45720" rIns="91440" bIns="45720" rtlCol="0" anchor="t">
            <a:spAutoFit/>
          </a:bodyPr>
          <a:lstStyle/>
          <a:p>
            <a:r>
              <a:rPr lang="en-GB" sz="4400" b="1" dirty="0">
                <a:solidFill>
                  <a:schemeClr val="bg1"/>
                </a:solidFill>
                <a:cs typeface="Segoe UI Semibold"/>
              </a:rPr>
              <a:t>Tay5G Challenge Fund</a:t>
            </a:r>
          </a:p>
        </p:txBody>
      </p:sp>
      <p:sp>
        <p:nvSpPr>
          <p:cNvPr id="6" name="Rectangle 5">
            <a:extLst>
              <a:ext uri="{FF2B5EF4-FFF2-40B4-BE49-F238E27FC236}">
                <a16:creationId xmlns:a16="http://schemas.microsoft.com/office/drawing/2014/main" id="{91A1C0B9-1274-4AF4-A2F6-4CAEE764C9B8}"/>
              </a:ext>
            </a:extLst>
          </p:cNvPr>
          <p:cNvSpPr/>
          <p:nvPr/>
        </p:nvSpPr>
        <p:spPr>
          <a:xfrm>
            <a:off x="0" y="669305"/>
            <a:ext cx="12192000" cy="106163"/>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Content Placeholder 2">
            <a:extLst>
              <a:ext uri="{FF2B5EF4-FFF2-40B4-BE49-F238E27FC236}">
                <a16:creationId xmlns:a16="http://schemas.microsoft.com/office/drawing/2014/main" id="{CE47765B-34E2-4D36-B6E2-0BB6047FE4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35" b="-1"/>
          <a:stretch/>
        </p:blipFill>
        <p:spPr>
          <a:xfrm>
            <a:off x="10528405" y="6192968"/>
            <a:ext cx="1680412" cy="522056"/>
          </a:xfrm>
          <a:prstGeom prst="rect">
            <a:avLst/>
          </a:prstGeom>
        </p:spPr>
      </p:pic>
      <p:sp>
        <p:nvSpPr>
          <p:cNvPr id="3" name="Title 1">
            <a:extLst>
              <a:ext uri="{FF2B5EF4-FFF2-40B4-BE49-F238E27FC236}">
                <a16:creationId xmlns:a16="http://schemas.microsoft.com/office/drawing/2014/main" id="{7072F7DD-273B-ECBD-21F7-B0316511FDA0}"/>
              </a:ext>
            </a:extLst>
          </p:cNvPr>
          <p:cNvSpPr txBox="1">
            <a:spLocks/>
          </p:cNvSpPr>
          <p:nvPr/>
        </p:nvSpPr>
        <p:spPr>
          <a:xfrm>
            <a:off x="407988" y="1584139"/>
            <a:ext cx="10640431" cy="4724586"/>
          </a:xfrm>
          <a:prstGeom prst="rect">
            <a:avLst/>
          </a:prstGeom>
        </p:spPr>
        <p:txBody>
          <a:bodyPr wrap="square" lIns="0" tIns="0" rIns="0" bIns="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r>
              <a:rPr lang="en-US" sz="3600" dirty="0">
                <a:solidFill>
                  <a:schemeClr val="tx1">
                    <a:lumMod val="50000"/>
                    <a:lumOff val="50000"/>
                  </a:schemeClr>
                </a:solidFill>
                <a:latin typeface="+mn-lt"/>
                <a:ea typeface="+mn-ea"/>
                <a:cs typeface="+mn-cs"/>
              </a:rPr>
              <a:t>A UK-WIDE GRANT FUNDING OPPORTUNITY WORTH £450,000. </a:t>
            </a:r>
            <a:endParaRPr lang="en-GB" sz="3600" dirty="0">
              <a:solidFill>
                <a:schemeClr val="tx1">
                  <a:lumMod val="50000"/>
                  <a:lumOff val="50000"/>
                </a:schemeClr>
              </a:solidFill>
              <a:latin typeface="+mn-lt"/>
              <a:ea typeface="+mn-ea"/>
              <a:cs typeface="+mn-cs"/>
            </a:endParaRPr>
          </a:p>
          <a:p>
            <a:pPr algn="l" rtl="0" fontAlgn="base"/>
            <a:endParaRPr lang="en-GB" sz="3600" dirty="0">
              <a:solidFill>
                <a:schemeClr val="tx1">
                  <a:lumMod val="50000"/>
                  <a:lumOff val="50000"/>
                </a:schemeClr>
              </a:solidFill>
              <a:latin typeface="+mn-lt"/>
              <a:ea typeface="+mn-ea"/>
              <a:cs typeface="+mn-cs"/>
            </a:endParaRPr>
          </a:p>
          <a:p>
            <a:pPr algn="l" fontAlgn="base"/>
            <a:r>
              <a:rPr lang="en-US" sz="3600" dirty="0">
                <a:solidFill>
                  <a:schemeClr val="tx1">
                    <a:lumMod val="50000"/>
                    <a:lumOff val="50000"/>
                  </a:schemeClr>
                </a:solidFill>
                <a:latin typeface="+mn-lt"/>
                <a:ea typeface="+mn-ea"/>
                <a:cs typeface="+mn-cs"/>
              </a:rPr>
              <a:t>FUNDING IS AVAILABLE FOR PROJECTS THAT DEMONSTRATE AND VALIDATE INNOVATIVE PRODUCTS AND SERVICES USING 5G NETWORKS.</a:t>
            </a:r>
            <a:r>
              <a:rPr lang="en-US" sz="5400" dirty="0">
                <a:solidFill>
                  <a:schemeClr val="accent1"/>
                </a:solidFill>
                <a:latin typeface="Montserrat SemiBold"/>
                <a:ea typeface="Favorit" panose="02000006030000020004" pitchFamily="50" charset="0"/>
              </a:rPr>
              <a:t> </a:t>
            </a:r>
            <a:endParaRPr lang="en-GB" sz="5400" dirty="0">
              <a:solidFill>
                <a:schemeClr val="accent1"/>
              </a:solidFill>
              <a:latin typeface="Montserrat SemiBold"/>
              <a:ea typeface="Favorit" panose="02000006030000020004" pitchFamily="50" charset="0"/>
            </a:endParaRPr>
          </a:p>
          <a:p>
            <a:pPr algn="l">
              <a:lnSpc>
                <a:spcPct val="110000"/>
              </a:lnSpc>
              <a:spcAft>
                <a:spcPts val="1200"/>
              </a:spcAft>
            </a:pPr>
            <a:endParaRPr lang="en-GB" sz="5400" dirty="0">
              <a:solidFill>
                <a:schemeClr val="accent1"/>
              </a:solidFill>
              <a:latin typeface="Montserrat SemiBold" panose="00000700000000000000" pitchFamily="50" charset="0"/>
              <a:ea typeface="Favorit" panose="02000006030000020004" pitchFamily="50" charset="0"/>
            </a:endParaRPr>
          </a:p>
        </p:txBody>
      </p:sp>
    </p:spTree>
    <p:extLst>
      <p:ext uri="{BB962C8B-B14F-4D97-AF65-F5344CB8AC3E}">
        <p14:creationId xmlns:p14="http://schemas.microsoft.com/office/powerpoint/2010/main" val="422268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27F8B1E-6891-4B33-8313-F878EAC2AB60}"/>
              </a:ext>
            </a:extLst>
          </p:cNvPr>
          <p:cNvPicPr>
            <a:picLocks noChangeAspect="1"/>
          </p:cNvPicPr>
          <p:nvPr/>
        </p:nvPicPr>
        <p:blipFill rotWithShape="1">
          <a:blip r:embed="rId2">
            <a:clrChange>
              <a:clrFrom>
                <a:srgbClr val="FFFFFF"/>
              </a:clrFrom>
              <a:clrTo>
                <a:srgbClr val="FFFFFF">
                  <a:alpha val="0"/>
                </a:srgbClr>
              </a:clrTo>
            </a:clrChange>
            <a:grayscl/>
          </a:blip>
          <a:srcRect b="29125"/>
          <a:stretch/>
        </p:blipFill>
        <p:spPr>
          <a:xfrm>
            <a:off x="7254" y="6076939"/>
            <a:ext cx="12192000" cy="781061"/>
          </a:xfrm>
          <a:prstGeom prst="rect">
            <a:avLst/>
          </a:prstGeom>
        </p:spPr>
      </p:pic>
      <p:sp>
        <p:nvSpPr>
          <p:cNvPr id="4" name="Rectangle 3">
            <a:extLst>
              <a:ext uri="{FF2B5EF4-FFF2-40B4-BE49-F238E27FC236}">
                <a16:creationId xmlns:a16="http://schemas.microsoft.com/office/drawing/2014/main" id="{0E499E4A-ABBC-4801-B125-A439AC83CD7C}"/>
              </a:ext>
            </a:extLst>
          </p:cNvPr>
          <p:cNvSpPr/>
          <p:nvPr/>
        </p:nvSpPr>
        <p:spPr>
          <a:xfrm>
            <a:off x="0" y="-9996"/>
            <a:ext cx="12192000" cy="62085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a:t> </a:t>
            </a:r>
          </a:p>
        </p:txBody>
      </p:sp>
      <p:sp>
        <p:nvSpPr>
          <p:cNvPr id="5" name="TextBox 4">
            <a:extLst>
              <a:ext uri="{FF2B5EF4-FFF2-40B4-BE49-F238E27FC236}">
                <a16:creationId xmlns:a16="http://schemas.microsoft.com/office/drawing/2014/main" id="{4CBD3B26-8C37-43C7-8DAB-848DF4379453}"/>
              </a:ext>
            </a:extLst>
          </p:cNvPr>
          <p:cNvSpPr txBox="1"/>
          <p:nvPr/>
        </p:nvSpPr>
        <p:spPr>
          <a:xfrm>
            <a:off x="198120" y="-103288"/>
            <a:ext cx="10149840" cy="769441"/>
          </a:xfrm>
          <a:prstGeom prst="rect">
            <a:avLst/>
          </a:prstGeom>
          <a:noFill/>
        </p:spPr>
        <p:txBody>
          <a:bodyPr wrap="square" lIns="91440" tIns="45720" rIns="91440" bIns="45720" rtlCol="0" anchor="t">
            <a:spAutoFit/>
          </a:bodyPr>
          <a:lstStyle/>
          <a:p>
            <a:r>
              <a:rPr lang="en-GB" sz="4400" b="1" dirty="0">
                <a:solidFill>
                  <a:schemeClr val="bg1"/>
                </a:solidFill>
                <a:cs typeface="Segoe UI Semibold"/>
              </a:rPr>
              <a:t>Tay5G Challenge Fund – Process</a:t>
            </a:r>
          </a:p>
        </p:txBody>
      </p:sp>
      <p:sp>
        <p:nvSpPr>
          <p:cNvPr id="6" name="Rectangle 5">
            <a:extLst>
              <a:ext uri="{FF2B5EF4-FFF2-40B4-BE49-F238E27FC236}">
                <a16:creationId xmlns:a16="http://schemas.microsoft.com/office/drawing/2014/main" id="{91A1C0B9-1274-4AF4-A2F6-4CAEE764C9B8}"/>
              </a:ext>
            </a:extLst>
          </p:cNvPr>
          <p:cNvSpPr/>
          <p:nvPr/>
        </p:nvSpPr>
        <p:spPr>
          <a:xfrm>
            <a:off x="0" y="669305"/>
            <a:ext cx="12192000" cy="106163"/>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Content Placeholder 2">
            <a:extLst>
              <a:ext uri="{FF2B5EF4-FFF2-40B4-BE49-F238E27FC236}">
                <a16:creationId xmlns:a16="http://schemas.microsoft.com/office/drawing/2014/main" id="{CE47765B-34E2-4D36-B6E2-0BB6047FE4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35" b="-1"/>
          <a:stretch/>
        </p:blipFill>
        <p:spPr>
          <a:xfrm>
            <a:off x="10528405" y="6192968"/>
            <a:ext cx="1680412" cy="522056"/>
          </a:xfrm>
          <a:prstGeom prst="rect">
            <a:avLst/>
          </a:prstGeom>
        </p:spPr>
      </p:pic>
      <p:sp>
        <p:nvSpPr>
          <p:cNvPr id="2" name="TextBox 1">
            <a:extLst>
              <a:ext uri="{FF2B5EF4-FFF2-40B4-BE49-F238E27FC236}">
                <a16:creationId xmlns:a16="http://schemas.microsoft.com/office/drawing/2014/main" id="{23C420E7-79C4-0DE4-894F-23A9F440A244}"/>
              </a:ext>
            </a:extLst>
          </p:cNvPr>
          <p:cNvSpPr txBox="1"/>
          <p:nvPr/>
        </p:nvSpPr>
        <p:spPr>
          <a:xfrm>
            <a:off x="926995" y="2092036"/>
            <a:ext cx="1033800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2"/>
                </a:solidFill>
              </a:rPr>
              <a:t>Launch</a:t>
            </a:r>
            <a:r>
              <a:rPr lang="en-US" sz="2400" dirty="0">
                <a:solidFill>
                  <a:schemeClr val="tx1">
                    <a:lumMod val="50000"/>
                    <a:lumOff val="50000"/>
                  </a:schemeClr>
                </a:solidFill>
              </a:rPr>
              <a:t> &gt; The challenge fund will launch on the 7th of December at the Scotland 5G Centre Open Day.​​</a:t>
            </a:r>
          </a:p>
          <a:p>
            <a:r>
              <a:rPr lang="en-US" sz="2400" dirty="0">
                <a:solidFill>
                  <a:schemeClr val="tx1">
                    <a:lumMod val="50000"/>
                    <a:lumOff val="50000"/>
                  </a:schemeClr>
                </a:solidFill>
              </a:rPr>
              <a:t>​</a:t>
            </a:r>
            <a:endParaRPr lang="en-US" sz="2400" dirty="0">
              <a:solidFill>
                <a:schemeClr val="tx1">
                  <a:lumMod val="50000"/>
                  <a:lumOff val="50000"/>
                </a:schemeClr>
              </a:solidFill>
              <a:cs typeface="Calibri"/>
            </a:endParaRPr>
          </a:p>
          <a:p>
            <a:r>
              <a:rPr lang="en-US" sz="2400" b="1" dirty="0">
                <a:solidFill>
                  <a:schemeClr val="accent2"/>
                </a:solidFill>
              </a:rPr>
              <a:t>Application</a:t>
            </a:r>
            <a:r>
              <a:rPr lang="en-US" sz="2400" dirty="0">
                <a:solidFill>
                  <a:schemeClr val="tx1">
                    <a:lumMod val="50000"/>
                    <a:lumOff val="50000"/>
                  </a:schemeClr>
                </a:solidFill>
              </a:rPr>
              <a:t> &gt; Stage 1 - Applicants will complete a brief Expression of Interest outlining their project.​​</a:t>
            </a:r>
            <a:endParaRPr lang="en-US" sz="2400" dirty="0">
              <a:solidFill>
                <a:schemeClr val="tx1">
                  <a:lumMod val="50000"/>
                  <a:lumOff val="50000"/>
                </a:schemeClr>
              </a:solidFill>
              <a:cs typeface="Calibri"/>
            </a:endParaRPr>
          </a:p>
          <a:p>
            <a:r>
              <a:rPr lang="en-US" sz="2400" dirty="0">
                <a:solidFill>
                  <a:schemeClr val="tx1">
                    <a:lumMod val="50000"/>
                    <a:lumOff val="50000"/>
                  </a:schemeClr>
                </a:solidFill>
              </a:rPr>
              <a:t>Stage 2 – Successful applicants will be invited to complete a full application. ​​</a:t>
            </a:r>
            <a:endParaRPr lang="en-US" sz="2400" dirty="0">
              <a:solidFill>
                <a:schemeClr val="tx1">
                  <a:lumMod val="50000"/>
                  <a:lumOff val="50000"/>
                </a:schemeClr>
              </a:solidFill>
              <a:cs typeface="Calibri"/>
            </a:endParaRPr>
          </a:p>
          <a:p>
            <a:r>
              <a:rPr lang="en-US" sz="2400" dirty="0">
                <a:solidFill>
                  <a:schemeClr val="tx1">
                    <a:lumMod val="50000"/>
                    <a:lumOff val="50000"/>
                  </a:schemeClr>
                </a:solidFill>
              </a:rPr>
              <a:t>​</a:t>
            </a:r>
            <a:endParaRPr lang="en-US" sz="2400" dirty="0">
              <a:solidFill>
                <a:schemeClr val="tx1">
                  <a:lumMod val="50000"/>
                  <a:lumOff val="50000"/>
                </a:schemeClr>
              </a:solidFill>
              <a:cs typeface="Calibri"/>
            </a:endParaRPr>
          </a:p>
          <a:p>
            <a:r>
              <a:rPr lang="en-GB" sz="2400" b="1" dirty="0">
                <a:solidFill>
                  <a:schemeClr val="accent2"/>
                </a:solidFill>
              </a:rPr>
              <a:t>Award</a:t>
            </a:r>
            <a:r>
              <a:rPr lang="en-GB" sz="2400" dirty="0">
                <a:solidFill>
                  <a:schemeClr val="tx1">
                    <a:lumMod val="50000"/>
                    <a:lumOff val="50000"/>
                  </a:schemeClr>
                </a:solidFill>
              </a:rPr>
              <a:t> &gt; All funded projects will start on 1st April 2023 and be complete by 31st March 2024. </a:t>
            </a:r>
            <a:endParaRPr lang="en-GB" sz="2400" dirty="0">
              <a:solidFill>
                <a:schemeClr val="tx1">
                  <a:lumMod val="50000"/>
                  <a:lumOff val="50000"/>
                </a:schemeClr>
              </a:solidFill>
              <a:cs typeface="Calibri"/>
            </a:endParaRPr>
          </a:p>
        </p:txBody>
      </p:sp>
      <p:sp>
        <p:nvSpPr>
          <p:cNvPr id="8" name="Title 1">
            <a:extLst>
              <a:ext uri="{FF2B5EF4-FFF2-40B4-BE49-F238E27FC236}">
                <a16:creationId xmlns:a16="http://schemas.microsoft.com/office/drawing/2014/main" id="{9B4473F0-B130-2E96-D888-FA4AB29E33AE}"/>
              </a:ext>
            </a:extLst>
          </p:cNvPr>
          <p:cNvSpPr txBox="1">
            <a:spLocks/>
          </p:cNvSpPr>
          <p:nvPr/>
        </p:nvSpPr>
        <p:spPr>
          <a:xfrm>
            <a:off x="407990" y="1135292"/>
            <a:ext cx="2735262" cy="448847"/>
          </a:xfrm>
          <a:prstGeom prst="rect">
            <a:avLst/>
          </a:prstGeom>
        </p:spPr>
        <p:txBody>
          <a:bodyPr wrap="square" lIns="0" tIns="0" rIns="0" bIns="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Aft>
                <a:spcPts val="1200"/>
              </a:spcAft>
            </a:pPr>
            <a:r>
              <a:rPr lang="en-GB" sz="2000">
                <a:solidFill>
                  <a:schemeClr val="accent2"/>
                </a:solidFill>
                <a:latin typeface="Montserrat SemiBold" panose="00000700000000000000" pitchFamily="50" charset="0"/>
                <a:ea typeface="Favorit" panose="02000006030000020004" pitchFamily="50" charset="0"/>
              </a:rPr>
              <a:t>Key Details</a:t>
            </a:r>
          </a:p>
        </p:txBody>
      </p:sp>
    </p:spTree>
    <p:extLst>
      <p:ext uri="{BB962C8B-B14F-4D97-AF65-F5344CB8AC3E}">
        <p14:creationId xmlns:p14="http://schemas.microsoft.com/office/powerpoint/2010/main" val="267715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27F8B1E-6891-4B33-8313-F878EAC2AB60}"/>
              </a:ext>
            </a:extLst>
          </p:cNvPr>
          <p:cNvPicPr>
            <a:picLocks noChangeAspect="1"/>
          </p:cNvPicPr>
          <p:nvPr/>
        </p:nvPicPr>
        <p:blipFill rotWithShape="1">
          <a:blip r:embed="rId2">
            <a:clrChange>
              <a:clrFrom>
                <a:srgbClr val="FFFFFF"/>
              </a:clrFrom>
              <a:clrTo>
                <a:srgbClr val="FFFFFF">
                  <a:alpha val="0"/>
                </a:srgbClr>
              </a:clrTo>
            </a:clrChange>
            <a:grayscl/>
          </a:blip>
          <a:srcRect b="29125"/>
          <a:stretch/>
        </p:blipFill>
        <p:spPr>
          <a:xfrm>
            <a:off x="7254" y="6076939"/>
            <a:ext cx="12192000" cy="781061"/>
          </a:xfrm>
          <a:prstGeom prst="rect">
            <a:avLst/>
          </a:prstGeom>
        </p:spPr>
      </p:pic>
      <p:sp>
        <p:nvSpPr>
          <p:cNvPr id="4" name="Rectangle 3">
            <a:extLst>
              <a:ext uri="{FF2B5EF4-FFF2-40B4-BE49-F238E27FC236}">
                <a16:creationId xmlns:a16="http://schemas.microsoft.com/office/drawing/2014/main" id="{0E499E4A-ABBC-4801-B125-A439AC83CD7C}"/>
              </a:ext>
            </a:extLst>
          </p:cNvPr>
          <p:cNvSpPr/>
          <p:nvPr/>
        </p:nvSpPr>
        <p:spPr>
          <a:xfrm>
            <a:off x="0" y="-9996"/>
            <a:ext cx="12192000" cy="62085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a:t> </a:t>
            </a:r>
          </a:p>
        </p:txBody>
      </p:sp>
      <p:sp>
        <p:nvSpPr>
          <p:cNvPr id="5" name="TextBox 4">
            <a:extLst>
              <a:ext uri="{FF2B5EF4-FFF2-40B4-BE49-F238E27FC236}">
                <a16:creationId xmlns:a16="http://schemas.microsoft.com/office/drawing/2014/main" id="{4CBD3B26-8C37-43C7-8DAB-848DF4379453}"/>
              </a:ext>
            </a:extLst>
          </p:cNvPr>
          <p:cNvSpPr txBox="1"/>
          <p:nvPr/>
        </p:nvSpPr>
        <p:spPr>
          <a:xfrm>
            <a:off x="198120" y="-103288"/>
            <a:ext cx="10149840" cy="769441"/>
          </a:xfrm>
          <a:prstGeom prst="rect">
            <a:avLst/>
          </a:prstGeom>
          <a:noFill/>
        </p:spPr>
        <p:txBody>
          <a:bodyPr wrap="square" lIns="91440" tIns="45720" rIns="91440" bIns="45720" rtlCol="0" anchor="t">
            <a:spAutoFit/>
          </a:bodyPr>
          <a:lstStyle/>
          <a:p>
            <a:r>
              <a:rPr lang="en-GB" sz="4400" b="1" dirty="0">
                <a:solidFill>
                  <a:schemeClr val="bg1"/>
                </a:solidFill>
                <a:cs typeface="Segoe UI Semibold"/>
              </a:rPr>
              <a:t>Tay5G Challenge Fund – Contact Details</a:t>
            </a:r>
          </a:p>
        </p:txBody>
      </p:sp>
      <p:sp>
        <p:nvSpPr>
          <p:cNvPr id="6" name="Rectangle 5">
            <a:extLst>
              <a:ext uri="{FF2B5EF4-FFF2-40B4-BE49-F238E27FC236}">
                <a16:creationId xmlns:a16="http://schemas.microsoft.com/office/drawing/2014/main" id="{91A1C0B9-1274-4AF4-A2F6-4CAEE764C9B8}"/>
              </a:ext>
            </a:extLst>
          </p:cNvPr>
          <p:cNvSpPr/>
          <p:nvPr/>
        </p:nvSpPr>
        <p:spPr>
          <a:xfrm>
            <a:off x="0" y="669305"/>
            <a:ext cx="12192000" cy="106163"/>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Content Placeholder 2">
            <a:extLst>
              <a:ext uri="{FF2B5EF4-FFF2-40B4-BE49-F238E27FC236}">
                <a16:creationId xmlns:a16="http://schemas.microsoft.com/office/drawing/2014/main" id="{CE47765B-34E2-4D36-B6E2-0BB6047FE4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35" b="-1"/>
          <a:stretch/>
        </p:blipFill>
        <p:spPr>
          <a:xfrm>
            <a:off x="10528405" y="6192968"/>
            <a:ext cx="1680412" cy="522056"/>
          </a:xfrm>
          <a:prstGeom prst="rect">
            <a:avLst/>
          </a:prstGeom>
        </p:spPr>
      </p:pic>
      <p:sp>
        <p:nvSpPr>
          <p:cNvPr id="7" name="Title 1">
            <a:extLst>
              <a:ext uri="{FF2B5EF4-FFF2-40B4-BE49-F238E27FC236}">
                <a16:creationId xmlns:a16="http://schemas.microsoft.com/office/drawing/2014/main" id="{C57B9995-AD7B-507B-BC26-3338781DE4B3}"/>
              </a:ext>
            </a:extLst>
          </p:cNvPr>
          <p:cNvSpPr txBox="1">
            <a:spLocks/>
          </p:cNvSpPr>
          <p:nvPr/>
        </p:nvSpPr>
        <p:spPr>
          <a:xfrm>
            <a:off x="715583" y="912027"/>
            <a:ext cx="10767402" cy="4237131"/>
          </a:xfrm>
          <a:prstGeom prst="rect">
            <a:avLst/>
          </a:prstGeom>
        </p:spPr>
        <p:txBody>
          <a:bodyPr wrap="square" lIns="0" tIns="0" rIns="0" bIns="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endParaRPr lang="en-GB" sz="2000" dirty="0">
              <a:solidFill>
                <a:schemeClr val="accent1"/>
              </a:solidFill>
              <a:latin typeface="Calibri"/>
              <a:ea typeface="Favorit" panose="02000006030000020004" pitchFamily="50" charset="0"/>
              <a:cs typeface="Calibri"/>
            </a:endParaRPr>
          </a:p>
          <a:p>
            <a:pPr algn="l">
              <a:lnSpc>
                <a:spcPct val="150000"/>
              </a:lnSpc>
            </a:pPr>
            <a:r>
              <a:rPr lang="en-GB" sz="2000" dirty="0">
                <a:solidFill>
                  <a:schemeClr val="accent1"/>
                </a:solidFill>
                <a:latin typeface="Calibri"/>
                <a:ea typeface="Favorit" panose="02000006030000020004" pitchFamily="50" charset="0"/>
                <a:cs typeface="Calibri"/>
              </a:rPr>
              <a:t>Urban Foresight</a:t>
            </a:r>
          </a:p>
          <a:p>
            <a:pPr algn="l">
              <a:lnSpc>
                <a:spcPct val="150000"/>
              </a:lnSpc>
            </a:pPr>
            <a:r>
              <a:rPr lang="en-GB" sz="2000" dirty="0">
                <a:solidFill>
                  <a:schemeClr val="accent1"/>
                </a:solidFill>
                <a:latin typeface="Calibri"/>
                <a:ea typeface="Favorit" panose="02000006030000020004" pitchFamily="50" charset="0"/>
                <a:cs typeface="Calibri"/>
              </a:rPr>
              <a:t>Dan Langford - </a:t>
            </a:r>
            <a:r>
              <a:rPr lang="en-GB" sz="2000" dirty="0">
                <a:solidFill>
                  <a:schemeClr val="accent1"/>
                </a:solidFill>
                <a:latin typeface="Calibri"/>
                <a:cs typeface="Calibri"/>
                <a:hlinkClick r:id="rId4">
                  <a:extLst>
                    <a:ext uri="{A12FA001-AC4F-418D-AE19-62706E023703}">
                      <ahyp:hlinkClr xmlns:ahyp="http://schemas.microsoft.com/office/drawing/2018/hyperlinkcolor" val="tx"/>
                    </a:ext>
                  </a:extLst>
                </a:hlinkClick>
              </a:rPr>
              <a:t>dan.langford@urbanforesight.org</a:t>
            </a:r>
            <a:endParaRPr lang="en-GB" sz="2000">
              <a:solidFill>
                <a:schemeClr val="accent1"/>
              </a:solidFill>
              <a:latin typeface="Calibri"/>
              <a:cs typeface="Calibri"/>
            </a:endParaRPr>
          </a:p>
          <a:p>
            <a:pPr algn="l">
              <a:lnSpc>
                <a:spcPct val="150000"/>
              </a:lnSpc>
            </a:pPr>
            <a:endParaRPr lang="en-GB" sz="2000" dirty="0">
              <a:solidFill>
                <a:schemeClr val="accent1"/>
              </a:solidFill>
              <a:latin typeface="Calibri"/>
              <a:ea typeface="Favorit" panose="02000006030000020004" pitchFamily="50" charset="0"/>
              <a:cs typeface="Calibri"/>
            </a:endParaRPr>
          </a:p>
          <a:p>
            <a:pPr algn="l">
              <a:lnSpc>
                <a:spcPct val="150000"/>
              </a:lnSpc>
            </a:pPr>
            <a:r>
              <a:rPr lang="en-GB" sz="2000" dirty="0">
                <a:solidFill>
                  <a:schemeClr val="accent1"/>
                </a:solidFill>
                <a:latin typeface="Calibri"/>
                <a:ea typeface="Favorit" panose="02000006030000020004" pitchFamily="50" charset="0"/>
                <a:cs typeface="Calibri"/>
              </a:rPr>
              <a:t>Tay5G - </a:t>
            </a:r>
            <a:r>
              <a:rPr lang="en-GB" sz="2000" dirty="0">
                <a:latin typeface="Calibri"/>
                <a:ea typeface="+mj-lt"/>
                <a:cs typeface="+mj-lt"/>
                <a:hlinkClick r:id="rId5"/>
              </a:rPr>
              <a:t>https://www.digitaldundee.com/tay5g</a:t>
            </a:r>
            <a:endParaRPr lang="en-GB" sz="2000">
              <a:latin typeface="Calibri"/>
              <a:ea typeface="+mj-lt"/>
              <a:cs typeface="+mj-lt"/>
            </a:endParaRPr>
          </a:p>
          <a:p>
            <a:pPr algn="l">
              <a:lnSpc>
                <a:spcPct val="150000"/>
              </a:lnSpc>
            </a:pPr>
            <a:endParaRPr lang="en-GB" sz="2000" dirty="0">
              <a:solidFill>
                <a:schemeClr val="accent1"/>
              </a:solidFill>
              <a:latin typeface="Montserrat"/>
              <a:ea typeface="Favorit" panose="02000006030000020004" pitchFamily="50" charset="0"/>
            </a:endParaRPr>
          </a:p>
          <a:p>
            <a:pPr algn="l">
              <a:lnSpc>
                <a:spcPct val="150000"/>
              </a:lnSpc>
            </a:pPr>
            <a:endParaRPr lang="en-GB" sz="2000" dirty="0">
              <a:solidFill>
                <a:schemeClr val="accent1"/>
              </a:solidFill>
              <a:latin typeface="Montserrat"/>
              <a:ea typeface="Favorit" panose="02000006030000020004" pitchFamily="50" charset="0"/>
            </a:endParaRPr>
          </a:p>
          <a:p>
            <a:pPr algn="l">
              <a:lnSpc>
                <a:spcPct val="150000"/>
              </a:lnSpc>
            </a:pPr>
            <a:endParaRPr lang="en-GB" sz="2000" dirty="0">
              <a:solidFill>
                <a:schemeClr val="accent1"/>
              </a:solidFill>
              <a:latin typeface="Montserrat"/>
              <a:ea typeface="Favorit" panose="02000006030000020004" pitchFamily="50" charset="0"/>
            </a:endParaRPr>
          </a:p>
        </p:txBody>
      </p:sp>
    </p:spTree>
    <p:extLst>
      <p:ext uri="{BB962C8B-B14F-4D97-AF65-F5344CB8AC3E}">
        <p14:creationId xmlns:p14="http://schemas.microsoft.com/office/powerpoint/2010/main" val="60991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road, night, outdoor, street&#10;&#10;Description automatically generated">
            <a:extLst>
              <a:ext uri="{FF2B5EF4-FFF2-40B4-BE49-F238E27FC236}">
                <a16:creationId xmlns:a16="http://schemas.microsoft.com/office/drawing/2014/main" id="{DDD4DE9B-E824-8164-6F2F-C6C05EA25B2F}"/>
              </a:ext>
            </a:extLst>
          </p:cNvPr>
          <p:cNvPicPr>
            <a:picLocks noChangeAspect="1"/>
          </p:cNvPicPr>
          <p:nvPr/>
        </p:nvPicPr>
        <p:blipFill rotWithShape="1">
          <a:blip r:embed="rId2"/>
          <a:srcRect b="15757"/>
          <a:stretch/>
        </p:blipFill>
        <p:spPr>
          <a:xfrm>
            <a:off x="89006" y="15033"/>
            <a:ext cx="12211050" cy="6858000"/>
          </a:xfrm>
          <a:prstGeom prst="rect">
            <a:avLst/>
          </a:prstGeom>
        </p:spPr>
      </p:pic>
      <p:sp>
        <p:nvSpPr>
          <p:cNvPr id="3" name="Subtitle 2">
            <a:extLst>
              <a:ext uri="{FF2B5EF4-FFF2-40B4-BE49-F238E27FC236}">
                <a16:creationId xmlns:a16="http://schemas.microsoft.com/office/drawing/2014/main" id="{5F2C1617-A7C0-5349-BD7D-5DD879D60CF1}"/>
              </a:ext>
            </a:extLst>
          </p:cNvPr>
          <p:cNvSpPr>
            <a:spLocks noGrp="1"/>
          </p:cNvSpPr>
          <p:nvPr>
            <p:ph type="subTitle" idx="1"/>
          </p:nvPr>
        </p:nvSpPr>
        <p:spPr>
          <a:xfrm>
            <a:off x="1043450" y="1836142"/>
            <a:ext cx="9845775" cy="3147338"/>
          </a:xfrm>
        </p:spPr>
        <p:txBody>
          <a:bodyPr>
            <a:normAutofit/>
          </a:bodyPr>
          <a:lstStyle/>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GB" sz="2400" dirty="0"/>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p:txBody>
      </p:sp>
      <p:sp>
        <p:nvSpPr>
          <p:cNvPr id="8" name="Rectangle 7">
            <a:extLst>
              <a:ext uri="{FF2B5EF4-FFF2-40B4-BE49-F238E27FC236}">
                <a16:creationId xmlns:a16="http://schemas.microsoft.com/office/drawing/2014/main" id="{DA6A2DE2-4480-EC08-BC31-242CAC3C2294}"/>
              </a:ext>
            </a:extLst>
          </p:cNvPr>
          <p:cNvSpPr/>
          <p:nvPr/>
        </p:nvSpPr>
        <p:spPr>
          <a:xfrm>
            <a:off x="906288" y="1720572"/>
            <a:ext cx="10698479" cy="3675953"/>
          </a:xfrm>
          <a:prstGeom prst="rect">
            <a:avLst/>
          </a:prstGeom>
          <a:solidFill>
            <a:srgbClr val="000000">
              <a:alpha val="5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AE32B90-54BD-8E47-0FED-11612B8AFAD6}"/>
              </a:ext>
            </a:extLst>
          </p:cNvPr>
          <p:cNvSpPr/>
          <p:nvPr/>
        </p:nvSpPr>
        <p:spPr>
          <a:xfrm>
            <a:off x="906287" y="974235"/>
            <a:ext cx="5382861" cy="735659"/>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391996E-EB86-BCAE-2114-0BCB6F570E30}"/>
              </a:ext>
            </a:extLst>
          </p:cNvPr>
          <p:cNvSpPr txBox="1">
            <a:spLocks/>
          </p:cNvSpPr>
          <p:nvPr/>
        </p:nvSpPr>
        <p:spPr>
          <a:xfrm>
            <a:off x="1000906" y="478946"/>
            <a:ext cx="9038494" cy="10983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200" b="1" dirty="0">
              <a:solidFill>
                <a:srgbClr val="FFFFFF"/>
              </a:solidFill>
            </a:endParaRPr>
          </a:p>
        </p:txBody>
      </p:sp>
      <p:sp>
        <p:nvSpPr>
          <p:cNvPr id="6" name="TextBox 5">
            <a:extLst>
              <a:ext uri="{FF2B5EF4-FFF2-40B4-BE49-F238E27FC236}">
                <a16:creationId xmlns:a16="http://schemas.microsoft.com/office/drawing/2014/main" id="{2717E568-1285-6360-6903-A86E89DDBE33}"/>
              </a:ext>
            </a:extLst>
          </p:cNvPr>
          <p:cNvSpPr txBox="1"/>
          <p:nvPr/>
        </p:nvSpPr>
        <p:spPr>
          <a:xfrm>
            <a:off x="906288" y="1034352"/>
            <a:ext cx="5288243" cy="584775"/>
          </a:xfrm>
          <a:prstGeom prst="rect">
            <a:avLst/>
          </a:prstGeom>
          <a:noFill/>
        </p:spPr>
        <p:txBody>
          <a:bodyPr wrap="none" rtlCol="0">
            <a:spAutoFit/>
          </a:bodyPr>
          <a:lstStyle/>
          <a:p>
            <a:r>
              <a:rPr lang="en-US" sz="3200" dirty="0">
                <a:solidFill>
                  <a:schemeClr val="bg1"/>
                </a:solidFill>
              </a:rPr>
              <a:t>School of Design &amp; Informatics</a:t>
            </a:r>
          </a:p>
        </p:txBody>
      </p:sp>
      <p:pic>
        <p:nvPicPr>
          <p:cNvPr id="13" name="Picture 12">
            <a:extLst>
              <a:ext uri="{FF2B5EF4-FFF2-40B4-BE49-F238E27FC236}">
                <a16:creationId xmlns:a16="http://schemas.microsoft.com/office/drawing/2014/main" id="{DE113BE4-7F03-C8CD-0136-0B0CF92C1532}"/>
              </a:ext>
            </a:extLst>
          </p:cNvPr>
          <p:cNvPicPr>
            <a:picLocks noChangeAspect="1"/>
          </p:cNvPicPr>
          <p:nvPr/>
        </p:nvPicPr>
        <p:blipFill>
          <a:blip r:embed="rId3"/>
          <a:stretch>
            <a:fillRect/>
          </a:stretch>
        </p:blipFill>
        <p:spPr>
          <a:xfrm>
            <a:off x="3664899" y="2719844"/>
            <a:ext cx="4862202" cy="1207500"/>
          </a:xfrm>
          <a:prstGeom prst="rect">
            <a:avLst/>
          </a:prstGeom>
        </p:spPr>
      </p:pic>
      <p:sp>
        <p:nvSpPr>
          <p:cNvPr id="14" name="TextBox 13">
            <a:extLst>
              <a:ext uri="{FF2B5EF4-FFF2-40B4-BE49-F238E27FC236}">
                <a16:creationId xmlns:a16="http://schemas.microsoft.com/office/drawing/2014/main" id="{4769CE18-4F66-E425-2EE7-F26B2957834E}"/>
              </a:ext>
            </a:extLst>
          </p:cNvPr>
          <p:cNvSpPr txBox="1"/>
          <p:nvPr/>
        </p:nvSpPr>
        <p:spPr>
          <a:xfrm>
            <a:off x="3483618" y="3913778"/>
            <a:ext cx="5224764" cy="461665"/>
          </a:xfrm>
          <a:prstGeom prst="rect">
            <a:avLst/>
          </a:prstGeom>
          <a:noFill/>
        </p:spPr>
        <p:txBody>
          <a:bodyPr wrap="none" rtlCol="0">
            <a:spAutoFit/>
          </a:bodyPr>
          <a:lstStyle/>
          <a:p>
            <a:r>
              <a:rPr lang="en-US" sz="2400" dirty="0">
                <a:solidFill>
                  <a:schemeClr val="tx1">
                    <a:lumMod val="75000"/>
                  </a:schemeClr>
                </a:solidFill>
              </a:rPr>
              <a:t>Professor Gregor White: Dean of School</a:t>
            </a:r>
          </a:p>
        </p:txBody>
      </p:sp>
    </p:spTree>
    <p:extLst>
      <p:ext uri="{BB962C8B-B14F-4D97-AF65-F5344CB8AC3E}">
        <p14:creationId xmlns:p14="http://schemas.microsoft.com/office/powerpoint/2010/main" val="804841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holding, indoor&#10;&#10;Description automatically generated">
            <a:extLst>
              <a:ext uri="{FF2B5EF4-FFF2-40B4-BE49-F238E27FC236}">
                <a16:creationId xmlns:a16="http://schemas.microsoft.com/office/drawing/2014/main" id="{89FB969C-31A7-A98F-C08A-1956DEFC0AD1}"/>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t="12300" b="3430"/>
          <a:stretch/>
        </p:blipFill>
        <p:spPr>
          <a:xfrm>
            <a:off x="-14728" y="-1"/>
            <a:ext cx="12191980" cy="6857999"/>
          </a:xfrm>
          <a:prstGeom prst="rect">
            <a:avLst/>
          </a:prstGeom>
          <a:pattFill prst="pct5">
            <a:fgClr>
              <a:srgbClr val="000000"/>
            </a:fgClr>
            <a:bgClr>
              <a:schemeClr val="bg1"/>
            </a:bgClr>
          </a:pattFill>
        </p:spPr>
      </p:pic>
      <p:sp>
        <p:nvSpPr>
          <p:cNvPr id="8" name="Rectangle 7">
            <a:extLst>
              <a:ext uri="{FF2B5EF4-FFF2-40B4-BE49-F238E27FC236}">
                <a16:creationId xmlns:a16="http://schemas.microsoft.com/office/drawing/2014/main" id="{DA6A2DE2-4480-EC08-BC31-242CAC3C2294}"/>
              </a:ext>
            </a:extLst>
          </p:cNvPr>
          <p:cNvSpPr/>
          <p:nvPr/>
        </p:nvSpPr>
        <p:spPr>
          <a:xfrm>
            <a:off x="914400" y="1708189"/>
            <a:ext cx="10698479" cy="3675953"/>
          </a:xfrm>
          <a:prstGeom prst="rect">
            <a:avLst/>
          </a:prstGeom>
          <a:solidFill>
            <a:srgbClr val="000000">
              <a:alpha val="5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F2C1617-A7C0-5349-BD7D-5DD879D60CF1}"/>
              </a:ext>
            </a:extLst>
          </p:cNvPr>
          <p:cNvSpPr>
            <a:spLocks noGrp="1"/>
          </p:cNvSpPr>
          <p:nvPr>
            <p:ph type="subTitle" idx="1"/>
          </p:nvPr>
        </p:nvSpPr>
        <p:spPr>
          <a:xfrm>
            <a:off x="1043450" y="1836142"/>
            <a:ext cx="9845775" cy="3147338"/>
          </a:xfrm>
        </p:spPr>
        <p:txBody>
          <a:bodyPr>
            <a:normAutofit lnSpcReduction="10000"/>
          </a:bodyPr>
          <a:lstStyle/>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r>
              <a:rPr lang="en-US" dirty="0">
                <a:solidFill>
                  <a:srgbClr val="FFFFFF"/>
                </a:solidFill>
              </a:rPr>
              <a:t>Abertay University is an anchor Institution for Scotland’s Tech industries</a:t>
            </a:r>
          </a:p>
          <a:p>
            <a:pPr marL="342900" indent="-342900" algn="l">
              <a:buFont typeface="Arial" panose="020B0604020202020204" pitchFamily="34" charset="0"/>
              <a:buChar char="•"/>
            </a:pPr>
            <a:r>
              <a:rPr lang="en-US" dirty="0">
                <a:solidFill>
                  <a:srgbClr val="FFFFFF"/>
                </a:solidFill>
              </a:rPr>
              <a:t>Growth of the digital sector closely linked to the cultural vitality of the city</a:t>
            </a:r>
          </a:p>
          <a:p>
            <a:pPr marL="342900" indent="-342900" algn="l">
              <a:buFont typeface="Arial" panose="020B0604020202020204" pitchFamily="34" charset="0"/>
              <a:buChar char="•"/>
            </a:pPr>
            <a:r>
              <a:rPr lang="en-US" dirty="0">
                <a:solidFill>
                  <a:srgbClr val="FFFFFF"/>
                </a:solidFill>
              </a:rPr>
              <a:t>Supplies talent pipeline into the city and beyond</a:t>
            </a:r>
          </a:p>
          <a:p>
            <a:pPr marL="342900" indent="-342900" algn="l">
              <a:buFont typeface="Arial" panose="020B0604020202020204" pitchFamily="34" charset="0"/>
              <a:buChar char="•"/>
            </a:pPr>
            <a:r>
              <a:rPr lang="en-US" dirty="0">
                <a:solidFill>
                  <a:srgbClr val="FFFFFF"/>
                </a:solidFill>
              </a:rPr>
              <a:t>Since 2016, the School of Design &amp; Informatics has been central to over £35M of R&amp;D investment in the digital sector.</a:t>
            </a:r>
          </a:p>
          <a:p>
            <a:pPr marL="342900" indent="-342900" algn="l">
              <a:buFont typeface="Arial" panose="020B0604020202020204" pitchFamily="34" charset="0"/>
              <a:buChar char="•"/>
            </a:pPr>
            <a:r>
              <a:rPr lang="en-GB" sz="2400" dirty="0">
                <a:solidFill>
                  <a:schemeClr val="bg1"/>
                </a:solidFill>
              </a:rPr>
              <a:t>Focus on tech-based innovation, research and development with regional, national and international partnerships</a:t>
            </a:r>
          </a:p>
          <a:p>
            <a:pPr marL="342900" indent="-342900" algn="l">
              <a:buFont typeface="Arial" panose="020B0604020202020204" pitchFamily="34" charset="0"/>
              <a:buChar char="•"/>
            </a:pPr>
            <a:endParaRPr lang="en-GB" sz="2400" dirty="0"/>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p:txBody>
      </p:sp>
      <p:pic>
        <p:nvPicPr>
          <p:cNvPr id="5" name="Picture 4">
            <a:extLst>
              <a:ext uri="{FF2B5EF4-FFF2-40B4-BE49-F238E27FC236}">
                <a16:creationId xmlns:a16="http://schemas.microsoft.com/office/drawing/2014/main" id="{B0543EC3-A99D-EDFF-6BB1-757903EA6619}"/>
              </a:ext>
            </a:extLst>
          </p:cNvPr>
          <p:cNvPicPr>
            <a:picLocks noChangeAspect="1"/>
          </p:cNvPicPr>
          <p:nvPr/>
        </p:nvPicPr>
        <p:blipFill>
          <a:blip r:embed="rId3"/>
          <a:stretch>
            <a:fillRect/>
          </a:stretch>
        </p:blipFill>
        <p:spPr>
          <a:xfrm>
            <a:off x="10039400" y="5946369"/>
            <a:ext cx="2043856" cy="507580"/>
          </a:xfrm>
          <a:prstGeom prst="rect">
            <a:avLst/>
          </a:prstGeom>
        </p:spPr>
      </p:pic>
      <p:sp>
        <p:nvSpPr>
          <p:cNvPr id="6" name="TextBox 5">
            <a:extLst>
              <a:ext uri="{FF2B5EF4-FFF2-40B4-BE49-F238E27FC236}">
                <a16:creationId xmlns:a16="http://schemas.microsoft.com/office/drawing/2014/main" id="{2717E568-1285-6360-6903-A86E89DDBE33}"/>
              </a:ext>
            </a:extLst>
          </p:cNvPr>
          <p:cNvSpPr txBox="1"/>
          <p:nvPr/>
        </p:nvSpPr>
        <p:spPr>
          <a:xfrm>
            <a:off x="10020575" y="6415844"/>
            <a:ext cx="2062681" cy="276999"/>
          </a:xfrm>
          <a:prstGeom prst="rect">
            <a:avLst/>
          </a:prstGeom>
          <a:noFill/>
        </p:spPr>
        <p:txBody>
          <a:bodyPr wrap="none" rtlCol="0">
            <a:spAutoFit/>
          </a:bodyPr>
          <a:lstStyle/>
          <a:p>
            <a:r>
              <a:rPr lang="en-US" sz="1200" dirty="0"/>
              <a:t>School of Design&amp; Informatics</a:t>
            </a:r>
          </a:p>
        </p:txBody>
      </p:sp>
      <p:sp>
        <p:nvSpPr>
          <p:cNvPr id="7" name="Rectangle 6">
            <a:extLst>
              <a:ext uri="{FF2B5EF4-FFF2-40B4-BE49-F238E27FC236}">
                <a16:creationId xmlns:a16="http://schemas.microsoft.com/office/drawing/2014/main" id="{3AE32B90-54BD-8E47-0FED-11612B8AFAD6}"/>
              </a:ext>
            </a:extLst>
          </p:cNvPr>
          <p:cNvSpPr/>
          <p:nvPr/>
        </p:nvSpPr>
        <p:spPr>
          <a:xfrm>
            <a:off x="906288" y="974235"/>
            <a:ext cx="4960620" cy="735659"/>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391996E-EB86-BCAE-2114-0BCB6F570E30}"/>
              </a:ext>
            </a:extLst>
          </p:cNvPr>
          <p:cNvSpPr txBox="1">
            <a:spLocks/>
          </p:cNvSpPr>
          <p:nvPr/>
        </p:nvSpPr>
        <p:spPr>
          <a:xfrm>
            <a:off x="1000906" y="478946"/>
            <a:ext cx="9038494" cy="10983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FF"/>
                </a:solidFill>
              </a:rPr>
              <a:t>Driving the Digital Economy</a:t>
            </a:r>
          </a:p>
        </p:txBody>
      </p:sp>
    </p:spTree>
    <p:extLst>
      <p:ext uri="{BB962C8B-B14F-4D97-AF65-F5344CB8AC3E}">
        <p14:creationId xmlns:p14="http://schemas.microsoft.com/office/powerpoint/2010/main" val="69401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desk&#10;&#10;Description automatically generated with medium confidence">
            <a:extLst>
              <a:ext uri="{FF2B5EF4-FFF2-40B4-BE49-F238E27FC236}">
                <a16:creationId xmlns:a16="http://schemas.microsoft.com/office/drawing/2014/main" id="{05442CCF-F4EC-8F0B-3E40-FAD66A9809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5745"/>
          <a:stretch/>
        </p:blipFill>
        <p:spPr>
          <a:xfrm>
            <a:off x="0" y="2347"/>
            <a:ext cx="12192000" cy="6855653"/>
          </a:xfrm>
          <a:prstGeom prst="rect">
            <a:avLst/>
          </a:prstGeom>
        </p:spPr>
      </p:pic>
      <p:sp>
        <p:nvSpPr>
          <p:cNvPr id="8" name="Rectangle 7">
            <a:extLst>
              <a:ext uri="{FF2B5EF4-FFF2-40B4-BE49-F238E27FC236}">
                <a16:creationId xmlns:a16="http://schemas.microsoft.com/office/drawing/2014/main" id="{DA6A2DE2-4480-EC08-BC31-242CAC3C2294}"/>
              </a:ext>
            </a:extLst>
          </p:cNvPr>
          <p:cNvSpPr/>
          <p:nvPr/>
        </p:nvSpPr>
        <p:spPr>
          <a:xfrm>
            <a:off x="914400" y="1708189"/>
            <a:ext cx="10698479" cy="3675953"/>
          </a:xfrm>
          <a:prstGeom prst="rect">
            <a:avLst/>
          </a:prstGeom>
          <a:solidFill>
            <a:srgbClr val="000000">
              <a:alpha val="5329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5F2C1617-A7C0-5349-BD7D-5DD879D60CF1}"/>
              </a:ext>
            </a:extLst>
          </p:cNvPr>
          <p:cNvSpPr>
            <a:spLocks noGrp="1"/>
          </p:cNvSpPr>
          <p:nvPr>
            <p:ph type="subTitle" idx="1"/>
          </p:nvPr>
        </p:nvSpPr>
        <p:spPr>
          <a:xfrm>
            <a:off x="1043450" y="1836142"/>
            <a:ext cx="9845775" cy="3147338"/>
          </a:xfrm>
        </p:spPr>
        <p:txBody>
          <a:bodyPr>
            <a:normAutofit lnSpcReduction="10000"/>
          </a:bodyPr>
          <a:lstStyle/>
          <a:p>
            <a:pPr algn="l"/>
            <a:endParaRPr lang="en-US" dirty="0">
              <a:solidFill>
                <a:srgbClr val="FFFFFF"/>
              </a:solidFill>
            </a:endParaRPr>
          </a:p>
          <a:p>
            <a:pPr marL="342900" indent="-342900" algn="l">
              <a:buFont typeface="Arial" panose="020B0604020202020204" pitchFamily="34" charset="0"/>
              <a:buChar char="•"/>
            </a:pPr>
            <a:r>
              <a:rPr lang="en-US" dirty="0">
                <a:solidFill>
                  <a:srgbClr val="FFFFFF"/>
                </a:solidFill>
              </a:rPr>
              <a:t>The UK Centre of Excellence for Computer Games Education</a:t>
            </a:r>
          </a:p>
          <a:p>
            <a:pPr marL="342900" indent="-342900" algn="l">
              <a:buFont typeface="Arial" panose="020B0604020202020204" pitchFamily="34" charset="0"/>
              <a:buChar char="•"/>
            </a:pPr>
            <a:r>
              <a:rPr lang="en-US" dirty="0">
                <a:solidFill>
                  <a:srgbClr val="FFFFFF"/>
                </a:solidFill>
              </a:rPr>
              <a:t>National Centre for Cyber Security (NCSC): Academic Centre of Excellence</a:t>
            </a:r>
          </a:p>
          <a:p>
            <a:pPr marL="342900" indent="-342900" algn="l">
              <a:buFont typeface="Arial" panose="020B0604020202020204" pitchFamily="34" charset="0"/>
              <a:buChar char="•"/>
            </a:pPr>
            <a:r>
              <a:rPr lang="en-US" dirty="0" err="1">
                <a:solidFill>
                  <a:srgbClr val="FFFFFF"/>
                </a:solidFill>
              </a:rPr>
              <a:t>InGAME</a:t>
            </a:r>
            <a:r>
              <a:rPr lang="en-US" dirty="0">
                <a:solidFill>
                  <a:srgbClr val="FFFFFF"/>
                </a:solidFill>
              </a:rPr>
              <a:t>: Innovation for Games and Media Enterprise </a:t>
            </a:r>
          </a:p>
          <a:p>
            <a:pPr marL="342900" indent="-342900" algn="l">
              <a:buFont typeface="Arial" panose="020B0604020202020204" pitchFamily="34" charset="0"/>
              <a:buChar char="•"/>
            </a:pPr>
            <a:r>
              <a:rPr lang="en-US" dirty="0">
                <a:solidFill>
                  <a:srgbClr val="FFFFFF"/>
                </a:solidFill>
              </a:rPr>
              <a:t>Abertay </a:t>
            </a:r>
            <a:r>
              <a:rPr lang="en-US" dirty="0" err="1">
                <a:solidFill>
                  <a:srgbClr val="FFFFFF"/>
                </a:solidFill>
              </a:rPr>
              <a:t>cyberQuarter</a:t>
            </a:r>
            <a:endParaRPr lang="en-US" dirty="0">
              <a:solidFill>
                <a:srgbClr val="FFFFFF"/>
              </a:solidFill>
            </a:endParaRPr>
          </a:p>
          <a:p>
            <a:pPr marL="342900" indent="-342900" algn="l">
              <a:buFont typeface="Arial" panose="020B0604020202020204" pitchFamily="34" charset="0"/>
              <a:buChar char="•"/>
            </a:pPr>
            <a:r>
              <a:rPr lang="en-US" dirty="0">
                <a:solidFill>
                  <a:srgbClr val="FFFFFF"/>
                </a:solidFill>
              </a:rPr>
              <a:t>Emergent Technology Centre</a:t>
            </a:r>
          </a:p>
          <a:p>
            <a:pPr marL="342900" indent="-342900" algn="l">
              <a:buFont typeface="Arial" panose="020B0604020202020204" pitchFamily="34" charset="0"/>
              <a:buChar char="•"/>
            </a:pPr>
            <a:r>
              <a:rPr lang="en-US" dirty="0">
                <a:solidFill>
                  <a:srgbClr val="FFFFFF"/>
                </a:solidFill>
              </a:rPr>
              <a:t>5G Testbed/Scottish 5G Centre.</a:t>
            </a: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p:txBody>
      </p:sp>
      <p:pic>
        <p:nvPicPr>
          <p:cNvPr id="5" name="Picture 4">
            <a:extLst>
              <a:ext uri="{FF2B5EF4-FFF2-40B4-BE49-F238E27FC236}">
                <a16:creationId xmlns:a16="http://schemas.microsoft.com/office/drawing/2014/main" id="{B0543EC3-A99D-EDFF-6BB1-757903EA6619}"/>
              </a:ext>
            </a:extLst>
          </p:cNvPr>
          <p:cNvPicPr>
            <a:picLocks noChangeAspect="1"/>
          </p:cNvPicPr>
          <p:nvPr/>
        </p:nvPicPr>
        <p:blipFill>
          <a:blip r:embed="rId3"/>
          <a:stretch>
            <a:fillRect/>
          </a:stretch>
        </p:blipFill>
        <p:spPr>
          <a:xfrm>
            <a:off x="10039400" y="5946369"/>
            <a:ext cx="2043856" cy="507580"/>
          </a:xfrm>
          <a:prstGeom prst="rect">
            <a:avLst/>
          </a:prstGeom>
        </p:spPr>
      </p:pic>
      <p:sp>
        <p:nvSpPr>
          <p:cNvPr id="6" name="TextBox 5">
            <a:extLst>
              <a:ext uri="{FF2B5EF4-FFF2-40B4-BE49-F238E27FC236}">
                <a16:creationId xmlns:a16="http://schemas.microsoft.com/office/drawing/2014/main" id="{2717E568-1285-6360-6903-A86E89DDBE33}"/>
              </a:ext>
            </a:extLst>
          </p:cNvPr>
          <p:cNvSpPr txBox="1"/>
          <p:nvPr/>
        </p:nvSpPr>
        <p:spPr>
          <a:xfrm>
            <a:off x="10020575" y="6415844"/>
            <a:ext cx="2062681" cy="276999"/>
          </a:xfrm>
          <a:prstGeom prst="rect">
            <a:avLst/>
          </a:prstGeom>
          <a:noFill/>
        </p:spPr>
        <p:txBody>
          <a:bodyPr wrap="none" rtlCol="0">
            <a:spAutoFit/>
          </a:bodyPr>
          <a:lstStyle/>
          <a:p>
            <a:r>
              <a:rPr lang="en-US" sz="1200" dirty="0"/>
              <a:t>School of Design&amp; Informatics</a:t>
            </a:r>
          </a:p>
        </p:txBody>
      </p:sp>
      <p:sp>
        <p:nvSpPr>
          <p:cNvPr id="7" name="Rectangle 6">
            <a:extLst>
              <a:ext uri="{FF2B5EF4-FFF2-40B4-BE49-F238E27FC236}">
                <a16:creationId xmlns:a16="http://schemas.microsoft.com/office/drawing/2014/main" id="{3AE32B90-54BD-8E47-0FED-11612B8AFAD6}"/>
              </a:ext>
            </a:extLst>
          </p:cNvPr>
          <p:cNvSpPr/>
          <p:nvPr/>
        </p:nvSpPr>
        <p:spPr>
          <a:xfrm>
            <a:off x="906288" y="974235"/>
            <a:ext cx="5425932" cy="735659"/>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391996E-EB86-BCAE-2114-0BCB6F570E30}"/>
              </a:ext>
            </a:extLst>
          </p:cNvPr>
          <p:cNvSpPr txBox="1">
            <a:spLocks/>
          </p:cNvSpPr>
          <p:nvPr/>
        </p:nvSpPr>
        <p:spPr>
          <a:xfrm>
            <a:off x="1000906" y="478946"/>
            <a:ext cx="9038494" cy="10983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FF"/>
                </a:solidFill>
              </a:rPr>
              <a:t>School of Design &amp; Informatics</a:t>
            </a:r>
          </a:p>
        </p:txBody>
      </p:sp>
    </p:spTree>
    <p:extLst>
      <p:ext uri="{BB962C8B-B14F-4D97-AF65-F5344CB8AC3E}">
        <p14:creationId xmlns:p14="http://schemas.microsoft.com/office/powerpoint/2010/main" val="282550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2C1617-A7C0-5349-BD7D-5DD879D60CF1}"/>
              </a:ext>
            </a:extLst>
          </p:cNvPr>
          <p:cNvSpPr>
            <a:spLocks noGrp="1"/>
          </p:cNvSpPr>
          <p:nvPr>
            <p:ph type="subTitle" idx="1"/>
          </p:nvPr>
        </p:nvSpPr>
        <p:spPr>
          <a:xfrm>
            <a:off x="1043450" y="1836142"/>
            <a:ext cx="9845775" cy="3147338"/>
          </a:xfrm>
        </p:spPr>
        <p:txBody>
          <a:bodyPr>
            <a:normAutofit/>
          </a:bodyPr>
          <a:lstStyle/>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GB" sz="2400" dirty="0"/>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p:txBody>
      </p:sp>
      <p:pic>
        <p:nvPicPr>
          <p:cNvPr id="5" name="Picture 4">
            <a:extLst>
              <a:ext uri="{FF2B5EF4-FFF2-40B4-BE49-F238E27FC236}">
                <a16:creationId xmlns:a16="http://schemas.microsoft.com/office/drawing/2014/main" id="{B0543EC3-A99D-EDFF-6BB1-757903EA6619}"/>
              </a:ext>
            </a:extLst>
          </p:cNvPr>
          <p:cNvPicPr>
            <a:picLocks noChangeAspect="1"/>
          </p:cNvPicPr>
          <p:nvPr/>
        </p:nvPicPr>
        <p:blipFill>
          <a:blip r:embed="rId2"/>
          <a:stretch>
            <a:fillRect/>
          </a:stretch>
        </p:blipFill>
        <p:spPr>
          <a:xfrm>
            <a:off x="10039400" y="5946369"/>
            <a:ext cx="2043856" cy="507580"/>
          </a:xfrm>
          <a:prstGeom prst="rect">
            <a:avLst/>
          </a:prstGeom>
        </p:spPr>
      </p:pic>
      <p:pic>
        <p:nvPicPr>
          <p:cNvPr id="10" name="Picture 9" descr="A picture containing indoor, floor, equipment&#10;&#10;Description automatically generated">
            <a:extLst>
              <a:ext uri="{FF2B5EF4-FFF2-40B4-BE49-F238E27FC236}">
                <a16:creationId xmlns:a16="http://schemas.microsoft.com/office/drawing/2014/main" id="{3D797CC3-4F66-BE34-DCCE-945F56FF02EE}"/>
              </a:ext>
            </a:extLst>
          </p:cNvPr>
          <p:cNvPicPr>
            <a:picLocks noChangeAspect="1"/>
          </p:cNvPicPr>
          <p:nvPr/>
        </p:nvPicPr>
        <p:blipFill rotWithShape="1">
          <a:blip r:embed="rId3"/>
          <a:srcRect b="25141"/>
          <a:stretch/>
        </p:blipFill>
        <p:spPr>
          <a:xfrm>
            <a:off x="0" y="12900"/>
            <a:ext cx="12192000" cy="6845100"/>
          </a:xfrm>
          <a:prstGeom prst="rect">
            <a:avLst/>
          </a:prstGeom>
        </p:spPr>
      </p:pic>
      <p:sp>
        <p:nvSpPr>
          <p:cNvPr id="6" name="TextBox 5">
            <a:extLst>
              <a:ext uri="{FF2B5EF4-FFF2-40B4-BE49-F238E27FC236}">
                <a16:creationId xmlns:a16="http://schemas.microsoft.com/office/drawing/2014/main" id="{2717E568-1285-6360-6903-A86E89DDBE33}"/>
              </a:ext>
            </a:extLst>
          </p:cNvPr>
          <p:cNvSpPr txBox="1"/>
          <p:nvPr/>
        </p:nvSpPr>
        <p:spPr>
          <a:xfrm>
            <a:off x="10020575" y="6415844"/>
            <a:ext cx="2062681" cy="276999"/>
          </a:xfrm>
          <a:prstGeom prst="rect">
            <a:avLst/>
          </a:prstGeom>
          <a:noFill/>
        </p:spPr>
        <p:txBody>
          <a:bodyPr wrap="none" rtlCol="0">
            <a:spAutoFit/>
          </a:bodyPr>
          <a:lstStyle/>
          <a:p>
            <a:r>
              <a:rPr lang="en-US" sz="1200" dirty="0"/>
              <a:t>School of Design&amp; Informatics</a:t>
            </a:r>
          </a:p>
        </p:txBody>
      </p:sp>
      <p:sp>
        <p:nvSpPr>
          <p:cNvPr id="8" name="Rectangle 7">
            <a:extLst>
              <a:ext uri="{FF2B5EF4-FFF2-40B4-BE49-F238E27FC236}">
                <a16:creationId xmlns:a16="http://schemas.microsoft.com/office/drawing/2014/main" id="{DA6A2DE2-4480-EC08-BC31-242CAC3C2294}"/>
              </a:ext>
            </a:extLst>
          </p:cNvPr>
          <p:cNvSpPr/>
          <p:nvPr/>
        </p:nvSpPr>
        <p:spPr>
          <a:xfrm>
            <a:off x="914400" y="1708189"/>
            <a:ext cx="10698479" cy="3675953"/>
          </a:xfrm>
          <a:prstGeom prst="rect">
            <a:avLst/>
          </a:prstGeom>
          <a:solidFill>
            <a:srgbClr val="000000">
              <a:alpha val="5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E32B90-54BD-8E47-0FED-11612B8AFAD6}"/>
              </a:ext>
            </a:extLst>
          </p:cNvPr>
          <p:cNvSpPr/>
          <p:nvPr/>
        </p:nvSpPr>
        <p:spPr>
          <a:xfrm>
            <a:off x="906287" y="974235"/>
            <a:ext cx="4774077" cy="735659"/>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391996E-EB86-BCAE-2114-0BCB6F570E30}"/>
              </a:ext>
            </a:extLst>
          </p:cNvPr>
          <p:cNvSpPr txBox="1">
            <a:spLocks/>
          </p:cNvSpPr>
          <p:nvPr/>
        </p:nvSpPr>
        <p:spPr>
          <a:xfrm>
            <a:off x="1000906" y="478946"/>
            <a:ext cx="9038494" cy="10983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FF"/>
                </a:solidFill>
              </a:rPr>
              <a:t>5G Testbeds &amp; Innovation </a:t>
            </a:r>
          </a:p>
        </p:txBody>
      </p:sp>
      <p:sp>
        <p:nvSpPr>
          <p:cNvPr id="11" name="TextBox 10">
            <a:extLst>
              <a:ext uri="{FF2B5EF4-FFF2-40B4-BE49-F238E27FC236}">
                <a16:creationId xmlns:a16="http://schemas.microsoft.com/office/drawing/2014/main" id="{B05F3384-EEFF-ABF9-7BE8-2C17B7D0FACF}"/>
              </a:ext>
            </a:extLst>
          </p:cNvPr>
          <p:cNvSpPr txBox="1"/>
          <p:nvPr/>
        </p:nvSpPr>
        <p:spPr>
          <a:xfrm>
            <a:off x="1155700" y="2070983"/>
            <a:ext cx="4358409" cy="3416320"/>
          </a:xfrm>
          <a:prstGeom prst="rect">
            <a:avLst/>
          </a:prstGeom>
          <a:noFill/>
        </p:spPr>
        <p:txBody>
          <a:bodyPr wrap="square">
            <a:spAutoFit/>
          </a:bodyPr>
          <a:lstStyle/>
          <a:p>
            <a:pPr algn="l"/>
            <a:r>
              <a:rPr lang="en-US" sz="2400" b="1" dirty="0">
                <a:solidFill>
                  <a:srgbClr val="FFFFFF"/>
                </a:solidFill>
              </a:rPr>
              <a:t>5G for Virtual Production</a:t>
            </a:r>
          </a:p>
          <a:p>
            <a:pPr algn="l"/>
            <a:endParaRPr lang="en-US" sz="2400" dirty="0">
              <a:solidFill>
                <a:srgbClr val="FFFFFF"/>
              </a:solidFill>
            </a:endParaRPr>
          </a:p>
          <a:p>
            <a:pPr marL="342900" indent="-342900" algn="l">
              <a:buFont typeface="Arial" panose="020B0604020202020204" pitchFamily="34" charset="0"/>
              <a:buChar char="•"/>
            </a:pPr>
            <a:r>
              <a:rPr lang="en-US" sz="2400" dirty="0">
                <a:solidFill>
                  <a:srgbClr val="FFFFFF"/>
                </a:solidFill>
              </a:rPr>
              <a:t>Multi-locations simultaneous </a:t>
            </a:r>
          </a:p>
          <a:p>
            <a:pPr algn="l"/>
            <a:r>
              <a:rPr lang="en-US" sz="2400" dirty="0">
                <a:solidFill>
                  <a:srgbClr val="FFFFFF"/>
                </a:solidFill>
              </a:rPr>
              <a:t>     production</a:t>
            </a:r>
          </a:p>
          <a:p>
            <a:pPr marL="342900" indent="-342900" algn="l">
              <a:buFont typeface="Arial" panose="020B0604020202020204" pitchFamily="34" charset="0"/>
              <a:buChar char="•"/>
            </a:pPr>
            <a:r>
              <a:rPr lang="en-US" sz="2400" dirty="0">
                <a:solidFill>
                  <a:srgbClr val="FFFFFF"/>
                </a:solidFill>
              </a:rPr>
              <a:t>Location data management and transfer</a:t>
            </a:r>
          </a:p>
          <a:p>
            <a:pPr marL="342900" indent="-342900" algn="l">
              <a:buFont typeface="Arial" panose="020B0604020202020204" pitchFamily="34" charset="0"/>
              <a:buChar char="•"/>
            </a:pPr>
            <a:r>
              <a:rPr lang="en-US" sz="2400" dirty="0">
                <a:solidFill>
                  <a:srgbClr val="FFFFFF"/>
                </a:solidFill>
              </a:rPr>
              <a:t>On-set integration</a:t>
            </a:r>
          </a:p>
          <a:p>
            <a:pPr marL="342900" indent="-342900" algn="l">
              <a:buFont typeface="Arial" panose="020B0604020202020204" pitchFamily="34" charset="0"/>
              <a:buChar char="•"/>
            </a:pPr>
            <a:endParaRPr lang="en-US" sz="2400" dirty="0">
              <a:solidFill>
                <a:srgbClr val="FFFFFF"/>
              </a:solidFill>
            </a:endParaRPr>
          </a:p>
          <a:p>
            <a:pPr marL="342900" indent="-342900" algn="l">
              <a:buFont typeface="Arial" panose="020B0604020202020204" pitchFamily="34" charset="0"/>
              <a:buChar char="•"/>
            </a:pPr>
            <a:endParaRPr lang="en-US" sz="2400" dirty="0">
              <a:solidFill>
                <a:srgbClr val="FFFFFF"/>
              </a:solidFill>
            </a:endParaRPr>
          </a:p>
        </p:txBody>
      </p:sp>
      <p:pic>
        <p:nvPicPr>
          <p:cNvPr id="13" name="Picture 12">
            <a:extLst>
              <a:ext uri="{FF2B5EF4-FFF2-40B4-BE49-F238E27FC236}">
                <a16:creationId xmlns:a16="http://schemas.microsoft.com/office/drawing/2014/main" id="{DE113BE4-7F03-C8CD-0136-0B0CF92C1532}"/>
              </a:ext>
            </a:extLst>
          </p:cNvPr>
          <p:cNvPicPr>
            <a:picLocks noChangeAspect="1"/>
          </p:cNvPicPr>
          <p:nvPr/>
        </p:nvPicPr>
        <p:blipFill>
          <a:blip r:embed="rId2"/>
          <a:stretch>
            <a:fillRect/>
          </a:stretch>
        </p:blipFill>
        <p:spPr>
          <a:xfrm>
            <a:off x="10039400" y="5946369"/>
            <a:ext cx="2043856" cy="507580"/>
          </a:xfrm>
          <a:prstGeom prst="rect">
            <a:avLst/>
          </a:prstGeom>
        </p:spPr>
      </p:pic>
      <p:sp>
        <p:nvSpPr>
          <p:cNvPr id="14" name="TextBox 13">
            <a:extLst>
              <a:ext uri="{FF2B5EF4-FFF2-40B4-BE49-F238E27FC236}">
                <a16:creationId xmlns:a16="http://schemas.microsoft.com/office/drawing/2014/main" id="{4161C49B-BB42-8184-1EC6-3166336F62FE}"/>
              </a:ext>
            </a:extLst>
          </p:cNvPr>
          <p:cNvSpPr txBox="1"/>
          <p:nvPr/>
        </p:nvSpPr>
        <p:spPr>
          <a:xfrm>
            <a:off x="6677891" y="2070983"/>
            <a:ext cx="4358409" cy="2677656"/>
          </a:xfrm>
          <a:prstGeom prst="rect">
            <a:avLst/>
          </a:prstGeom>
          <a:noFill/>
        </p:spPr>
        <p:txBody>
          <a:bodyPr wrap="square">
            <a:spAutoFit/>
          </a:bodyPr>
          <a:lstStyle/>
          <a:p>
            <a:pPr algn="l"/>
            <a:r>
              <a:rPr lang="en-US" sz="2400" b="1" dirty="0">
                <a:solidFill>
                  <a:srgbClr val="FFFFFF"/>
                </a:solidFill>
              </a:rPr>
              <a:t>5G for Rural Drone Use </a:t>
            </a:r>
          </a:p>
          <a:p>
            <a:pPr algn="l"/>
            <a:endParaRPr lang="en-US" sz="2400" b="1" dirty="0">
              <a:solidFill>
                <a:srgbClr val="FFFFFF"/>
              </a:solidFill>
            </a:endParaRPr>
          </a:p>
          <a:p>
            <a:pPr marL="342900" indent="-342900" algn="l">
              <a:buFont typeface="Arial" panose="020B0604020202020204" pitchFamily="34" charset="0"/>
              <a:buChar char="•"/>
            </a:pPr>
            <a:r>
              <a:rPr lang="en-US" sz="2400" dirty="0">
                <a:solidFill>
                  <a:srgbClr val="FFFFFF"/>
                </a:solidFill>
              </a:rPr>
              <a:t>Search &amp; Rescue</a:t>
            </a:r>
          </a:p>
          <a:p>
            <a:pPr marL="342900" indent="-342900" algn="l">
              <a:buFont typeface="Arial" panose="020B0604020202020204" pitchFamily="34" charset="0"/>
              <a:buChar char="•"/>
            </a:pPr>
            <a:r>
              <a:rPr lang="en-US" sz="2400" dirty="0">
                <a:solidFill>
                  <a:srgbClr val="FFFFFF"/>
                </a:solidFill>
              </a:rPr>
              <a:t>5G in a box</a:t>
            </a:r>
          </a:p>
          <a:p>
            <a:pPr marL="342900" indent="-342900" algn="l">
              <a:buFont typeface="Arial" panose="020B0604020202020204" pitchFamily="34" charset="0"/>
              <a:buChar char="•"/>
            </a:pPr>
            <a:r>
              <a:rPr lang="en-US" sz="2400" dirty="0">
                <a:solidFill>
                  <a:srgbClr val="FFFFFF"/>
                </a:solidFill>
              </a:rPr>
              <a:t>Portable network</a:t>
            </a:r>
          </a:p>
          <a:p>
            <a:pPr marL="342900" indent="-342900" algn="l">
              <a:buFont typeface="Arial" panose="020B0604020202020204" pitchFamily="34" charset="0"/>
              <a:buChar char="•"/>
            </a:pPr>
            <a:r>
              <a:rPr lang="en-US" sz="2400" dirty="0">
                <a:solidFill>
                  <a:srgbClr val="FFFFFF"/>
                </a:solidFill>
              </a:rPr>
              <a:t>Delivering emergency care/supplies</a:t>
            </a:r>
          </a:p>
        </p:txBody>
      </p:sp>
    </p:spTree>
    <p:extLst>
      <p:ext uri="{BB962C8B-B14F-4D97-AF65-F5344CB8AC3E}">
        <p14:creationId xmlns:p14="http://schemas.microsoft.com/office/powerpoint/2010/main" val="3177471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38ED93C-1617-4CE3-8BB6-9366BAE97D12}"/>
              </a:ext>
            </a:extLst>
          </p:cNvPr>
          <p:cNvSpPr/>
          <p:nvPr/>
        </p:nvSpPr>
        <p:spPr>
          <a:xfrm>
            <a:off x="731521" y="1492849"/>
            <a:ext cx="2285997" cy="226037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12AD0FB-44B0-4F0B-A1D6-8B7FC8C5A28F}"/>
              </a:ext>
            </a:extLst>
          </p:cNvPr>
          <p:cNvSpPr txBox="1"/>
          <p:nvPr/>
        </p:nvSpPr>
        <p:spPr>
          <a:xfrm>
            <a:off x="212345" y="4070445"/>
            <a:ext cx="3273552" cy="1200329"/>
          </a:xfrm>
          <a:prstGeom prst="rect">
            <a:avLst/>
          </a:prstGeom>
          <a:noFill/>
        </p:spPr>
        <p:txBody>
          <a:bodyPr wrap="square" rtlCol="0">
            <a:spAutoFit/>
          </a:bodyPr>
          <a:lstStyle/>
          <a:p>
            <a:pPr algn="ctr"/>
            <a:r>
              <a:rPr lang="en-GB" sz="2400" b="1" dirty="0">
                <a:solidFill>
                  <a:schemeClr val="accent5">
                    <a:lumMod val="50000"/>
                  </a:schemeClr>
                </a:solidFill>
              </a:rPr>
              <a:t>Kirsty Scott </a:t>
            </a:r>
          </a:p>
          <a:p>
            <a:pPr algn="ctr"/>
            <a:r>
              <a:rPr lang="en-GB" sz="1600" dirty="0">
                <a:latin typeface="+mj-lt"/>
              </a:rPr>
              <a:t>S5GConnect Dundee </a:t>
            </a:r>
          </a:p>
          <a:p>
            <a:pPr algn="ctr"/>
            <a:r>
              <a:rPr lang="en-GB" sz="1600" dirty="0">
                <a:latin typeface="+mj-lt"/>
              </a:rPr>
              <a:t>Business Engagement </a:t>
            </a:r>
          </a:p>
          <a:p>
            <a:pPr algn="ctr"/>
            <a:r>
              <a:rPr lang="en-GB" sz="1600" dirty="0">
                <a:latin typeface="+mj-lt"/>
              </a:rPr>
              <a:t>Manager </a:t>
            </a:r>
          </a:p>
        </p:txBody>
      </p:sp>
      <p:sp>
        <p:nvSpPr>
          <p:cNvPr id="13" name="TextBox 12">
            <a:extLst>
              <a:ext uri="{FF2B5EF4-FFF2-40B4-BE49-F238E27FC236}">
                <a16:creationId xmlns:a16="http://schemas.microsoft.com/office/drawing/2014/main" id="{95C4C4C5-0BC7-42F4-999C-A5AEC5D2328E}"/>
              </a:ext>
            </a:extLst>
          </p:cNvPr>
          <p:cNvSpPr txBox="1"/>
          <p:nvPr/>
        </p:nvSpPr>
        <p:spPr>
          <a:xfrm>
            <a:off x="3052063" y="4070444"/>
            <a:ext cx="3273552" cy="1200329"/>
          </a:xfrm>
          <a:prstGeom prst="rect">
            <a:avLst/>
          </a:prstGeom>
          <a:noFill/>
        </p:spPr>
        <p:txBody>
          <a:bodyPr wrap="square" rtlCol="0">
            <a:spAutoFit/>
          </a:bodyPr>
          <a:lstStyle/>
          <a:p>
            <a:pPr algn="ctr"/>
            <a:r>
              <a:rPr lang="en-US" sz="2400" b="1" dirty="0">
                <a:solidFill>
                  <a:schemeClr val="accent5">
                    <a:lumMod val="50000"/>
                  </a:schemeClr>
                </a:solidFill>
                <a:ea typeface="MS Mincho"/>
                <a:cs typeface="Calibri Light"/>
              </a:rPr>
              <a:t>Cllr Mark Flynn</a:t>
            </a:r>
            <a:r>
              <a:rPr lang="en-GB" sz="2400" b="1" dirty="0">
                <a:solidFill>
                  <a:schemeClr val="accent5">
                    <a:lumMod val="50000"/>
                  </a:schemeClr>
                </a:solidFill>
              </a:rPr>
              <a:t> </a:t>
            </a:r>
          </a:p>
          <a:p>
            <a:pPr algn="ctr"/>
            <a:r>
              <a:rPr lang="en-GB" sz="1600" dirty="0">
                <a:latin typeface="+mj-lt"/>
              </a:rPr>
              <a:t>Dundee City Council</a:t>
            </a:r>
          </a:p>
          <a:p>
            <a:pPr algn="ctr"/>
            <a:r>
              <a:rPr lang="en-GB" sz="1600" dirty="0">
                <a:latin typeface="+mj-lt"/>
              </a:rPr>
              <a:t>Convener for City </a:t>
            </a:r>
          </a:p>
          <a:p>
            <a:pPr algn="ctr"/>
            <a:r>
              <a:rPr lang="en-GB" sz="1600" dirty="0">
                <a:latin typeface="+mj-lt"/>
              </a:rPr>
              <a:t>Development Department</a:t>
            </a:r>
            <a:endParaRPr lang="en-GB" sz="1600" b="1" dirty="0">
              <a:solidFill>
                <a:schemeClr val="accent5">
                  <a:lumMod val="50000"/>
                </a:schemeClr>
              </a:solidFill>
              <a:latin typeface="+mj-lt"/>
            </a:endParaRPr>
          </a:p>
        </p:txBody>
      </p:sp>
      <p:sp>
        <p:nvSpPr>
          <p:cNvPr id="14" name="TextBox 13">
            <a:extLst>
              <a:ext uri="{FF2B5EF4-FFF2-40B4-BE49-F238E27FC236}">
                <a16:creationId xmlns:a16="http://schemas.microsoft.com/office/drawing/2014/main" id="{CF27A2D7-5CB1-4C00-873D-2134EB352A8A}"/>
              </a:ext>
            </a:extLst>
          </p:cNvPr>
          <p:cNvSpPr txBox="1"/>
          <p:nvPr/>
        </p:nvSpPr>
        <p:spPr>
          <a:xfrm>
            <a:off x="5866384" y="4070443"/>
            <a:ext cx="3273552" cy="1200329"/>
          </a:xfrm>
          <a:prstGeom prst="rect">
            <a:avLst/>
          </a:prstGeom>
          <a:noFill/>
        </p:spPr>
        <p:txBody>
          <a:bodyPr wrap="square" rtlCol="0">
            <a:spAutoFit/>
          </a:bodyPr>
          <a:lstStyle/>
          <a:p>
            <a:pPr algn="ctr"/>
            <a:r>
              <a:rPr lang="en-GB" sz="2400" b="1" dirty="0">
                <a:solidFill>
                  <a:schemeClr val="accent5">
                    <a:lumMod val="50000"/>
                  </a:schemeClr>
                </a:solidFill>
              </a:rPr>
              <a:t>Pro Gregor White </a:t>
            </a:r>
          </a:p>
          <a:p>
            <a:pPr algn="ctr"/>
            <a:r>
              <a:rPr lang="en-GB" sz="1600" dirty="0">
                <a:latin typeface="+mj-lt"/>
              </a:rPr>
              <a:t>Abertay University</a:t>
            </a:r>
          </a:p>
          <a:p>
            <a:pPr algn="ctr"/>
            <a:r>
              <a:rPr lang="en-GB" sz="1600" dirty="0">
                <a:latin typeface="+mj-lt"/>
              </a:rPr>
              <a:t>Dean of School of Design &amp; Informatics</a:t>
            </a:r>
          </a:p>
        </p:txBody>
      </p:sp>
      <p:sp>
        <p:nvSpPr>
          <p:cNvPr id="15" name="TextBox 14">
            <a:extLst>
              <a:ext uri="{FF2B5EF4-FFF2-40B4-BE49-F238E27FC236}">
                <a16:creationId xmlns:a16="http://schemas.microsoft.com/office/drawing/2014/main" id="{C392E16B-3897-4698-89FD-8EEC2DB41F96}"/>
              </a:ext>
            </a:extLst>
          </p:cNvPr>
          <p:cNvSpPr txBox="1"/>
          <p:nvPr/>
        </p:nvSpPr>
        <p:spPr>
          <a:xfrm>
            <a:off x="731520" y="708921"/>
            <a:ext cx="4409440" cy="461665"/>
          </a:xfrm>
          <a:prstGeom prst="rect">
            <a:avLst/>
          </a:prstGeom>
          <a:noFill/>
        </p:spPr>
        <p:txBody>
          <a:bodyPr wrap="square" rtlCol="0">
            <a:spAutoFit/>
          </a:bodyPr>
          <a:lstStyle/>
          <a:p>
            <a:r>
              <a:rPr lang="en-GB" sz="2400" b="1" dirty="0">
                <a:solidFill>
                  <a:schemeClr val="accent5">
                    <a:lumMod val="50000"/>
                  </a:schemeClr>
                </a:solidFill>
              </a:rPr>
              <a:t>Speakers  </a:t>
            </a:r>
            <a:endParaRPr lang="en-GB" dirty="0"/>
          </a:p>
        </p:txBody>
      </p:sp>
      <p:pic>
        <p:nvPicPr>
          <p:cNvPr id="3" name="Picture 2">
            <a:extLst>
              <a:ext uri="{FF2B5EF4-FFF2-40B4-BE49-F238E27FC236}">
                <a16:creationId xmlns:a16="http://schemas.microsoft.com/office/drawing/2014/main" id="{3C5F1B8B-AA6D-44B9-912E-5CF272748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578" y="5588000"/>
            <a:ext cx="2215485" cy="428609"/>
          </a:xfrm>
          <a:prstGeom prst="rect">
            <a:avLst/>
          </a:prstGeom>
        </p:spPr>
      </p:pic>
      <p:sp>
        <p:nvSpPr>
          <p:cNvPr id="17" name="Oval 16">
            <a:extLst>
              <a:ext uri="{FF2B5EF4-FFF2-40B4-BE49-F238E27FC236}">
                <a16:creationId xmlns:a16="http://schemas.microsoft.com/office/drawing/2014/main" id="{EB07420A-235A-4DBD-8D36-98D89A651167}"/>
              </a:ext>
            </a:extLst>
          </p:cNvPr>
          <p:cNvSpPr/>
          <p:nvPr/>
        </p:nvSpPr>
        <p:spPr>
          <a:xfrm>
            <a:off x="3545841" y="1490330"/>
            <a:ext cx="2285999" cy="226037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39EC1A4-DBFE-4D01-953F-6B8E51EE3D06}"/>
              </a:ext>
            </a:extLst>
          </p:cNvPr>
          <p:cNvSpPr/>
          <p:nvPr/>
        </p:nvSpPr>
        <p:spPr>
          <a:xfrm>
            <a:off x="6360161" y="1490330"/>
            <a:ext cx="2285998" cy="226037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AAD2F63-58A4-470F-9BC9-CBBF7B397EF2}"/>
              </a:ext>
            </a:extLst>
          </p:cNvPr>
          <p:cNvSpPr/>
          <p:nvPr/>
        </p:nvSpPr>
        <p:spPr>
          <a:xfrm>
            <a:off x="9174482" y="1490330"/>
            <a:ext cx="2285997" cy="226037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4" descr="Welcome - data.dundeecity.gov.uk">
            <a:extLst>
              <a:ext uri="{FF2B5EF4-FFF2-40B4-BE49-F238E27FC236}">
                <a16:creationId xmlns:a16="http://schemas.microsoft.com/office/drawing/2014/main" id="{468A1CCA-BB79-44F6-A4EC-B4F4B2CCE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5005" y="5471457"/>
            <a:ext cx="1920239" cy="5451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bertay University | Scotland.org">
            <a:extLst>
              <a:ext uri="{FF2B5EF4-FFF2-40B4-BE49-F238E27FC236}">
                <a16:creationId xmlns:a16="http://schemas.microsoft.com/office/drawing/2014/main" id="{EBFCF02B-3B3E-4950-90BD-9D3D64F59C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0006" y="5228577"/>
            <a:ext cx="2862283" cy="11370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490D267-0997-4C37-99D8-A7E2D94B3748}"/>
              </a:ext>
            </a:extLst>
          </p:cNvPr>
          <p:cNvSpPr txBox="1"/>
          <p:nvPr/>
        </p:nvSpPr>
        <p:spPr>
          <a:xfrm>
            <a:off x="8680702" y="4070443"/>
            <a:ext cx="3273552" cy="1200329"/>
          </a:xfrm>
          <a:prstGeom prst="rect">
            <a:avLst/>
          </a:prstGeom>
          <a:noFill/>
        </p:spPr>
        <p:txBody>
          <a:bodyPr wrap="square" rtlCol="0">
            <a:spAutoFit/>
          </a:bodyPr>
          <a:lstStyle/>
          <a:p>
            <a:pPr algn="ctr"/>
            <a:r>
              <a:rPr lang="en-GB" sz="2400" b="1" dirty="0">
                <a:solidFill>
                  <a:schemeClr val="accent5">
                    <a:lumMod val="50000"/>
                  </a:schemeClr>
                </a:solidFill>
              </a:rPr>
              <a:t>Brad McGuire </a:t>
            </a:r>
          </a:p>
          <a:p>
            <a:pPr algn="ctr"/>
            <a:r>
              <a:rPr lang="en-GB" sz="1600" dirty="0">
                <a:latin typeface="+mj-lt"/>
              </a:rPr>
              <a:t>AWTG</a:t>
            </a:r>
          </a:p>
          <a:p>
            <a:pPr algn="ctr"/>
            <a:r>
              <a:rPr lang="en-GB" sz="1600" dirty="0">
                <a:latin typeface="+mj-lt"/>
              </a:rPr>
              <a:t>Director of </a:t>
            </a:r>
          </a:p>
          <a:p>
            <a:pPr algn="ctr"/>
            <a:r>
              <a:rPr lang="en-GB" sz="1600" dirty="0">
                <a:latin typeface="+mj-lt"/>
              </a:rPr>
              <a:t>Programme Innovation</a:t>
            </a:r>
          </a:p>
        </p:txBody>
      </p:sp>
      <p:pic>
        <p:nvPicPr>
          <p:cNvPr id="2050" name="Picture 2" descr="AWTG - Home - AWTG LTD">
            <a:extLst>
              <a:ext uri="{FF2B5EF4-FFF2-40B4-BE49-F238E27FC236}">
                <a16:creationId xmlns:a16="http://schemas.microsoft.com/office/drawing/2014/main" id="{D2E57332-4AB7-4C02-9D1B-6F1808EA5E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7051" y="5586445"/>
            <a:ext cx="1740853" cy="36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717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2C1617-A7C0-5349-BD7D-5DD879D60CF1}"/>
              </a:ext>
            </a:extLst>
          </p:cNvPr>
          <p:cNvSpPr>
            <a:spLocks noGrp="1"/>
          </p:cNvSpPr>
          <p:nvPr>
            <p:ph type="subTitle" idx="1"/>
          </p:nvPr>
        </p:nvSpPr>
        <p:spPr>
          <a:xfrm>
            <a:off x="1043450" y="1836142"/>
            <a:ext cx="9845775" cy="3147338"/>
          </a:xfrm>
        </p:spPr>
        <p:txBody>
          <a:bodyPr>
            <a:normAutofit/>
          </a:bodyPr>
          <a:lstStyle/>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GB" sz="2400" dirty="0"/>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a:p>
            <a:pPr marL="342900" indent="-342900" algn="l">
              <a:buFont typeface="Arial" panose="020B0604020202020204" pitchFamily="34" charset="0"/>
              <a:buChar char="•"/>
            </a:pPr>
            <a:endParaRPr lang="en-US" dirty="0">
              <a:solidFill>
                <a:srgbClr val="FFFFFF"/>
              </a:solidFill>
            </a:endParaRPr>
          </a:p>
        </p:txBody>
      </p:sp>
      <p:pic>
        <p:nvPicPr>
          <p:cNvPr id="5" name="Picture 4">
            <a:extLst>
              <a:ext uri="{FF2B5EF4-FFF2-40B4-BE49-F238E27FC236}">
                <a16:creationId xmlns:a16="http://schemas.microsoft.com/office/drawing/2014/main" id="{B0543EC3-A99D-EDFF-6BB1-757903EA6619}"/>
              </a:ext>
            </a:extLst>
          </p:cNvPr>
          <p:cNvPicPr>
            <a:picLocks noChangeAspect="1"/>
          </p:cNvPicPr>
          <p:nvPr/>
        </p:nvPicPr>
        <p:blipFill>
          <a:blip r:embed="rId2"/>
          <a:stretch>
            <a:fillRect/>
          </a:stretch>
        </p:blipFill>
        <p:spPr>
          <a:xfrm>
            <a:off x="10039400" y="5946369"/>
            <a:ext cx="2043856" cy="507580"/>
          </a:xfrm>
          <a:prstGeom prst="rect">
            <a:avLst/>
          </a:prstGeom>
        </p:spPr>
      </p:pic>
      <p:pic>
        <p:nvPicPr>
          <p:cNvPr id="2" name="Picture 1" descr="A picture containing wall, chair, indoor, person&#10;&#10;Description automatically generated">
            <a:extLst>
              <a:ext uri="{FF2B5EF4-FFF2-40B4-BE49-F238E27FC236}">
                <a16:creationId xmlns:a16="http://schemas.microsoft.com/office/drawing/2014/main" id="{8C4E9C6E-F6F6-3D76-70B5-750572174C9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4000" contrast="45000"/>
                    </a14:imgEffect>
                  </a14:imgLayer>
                </a14:imgProps>
              </a:ext>
              <a:ext uri="{28A0092B-C50C-407E-A947-70E740481C1C}">
                <a14:useLocalDpi xmlns:a14="http://schemas.microsoft.com/office/drawing/2010/main"/>
              </a:ext>
            </a:extLst>
          </a:blip>
          <a:srcRect t="6418" b="9299"/>
          <a:stretch/>
        </p:blipFill>
        <p:spPr>
          <a:xfrm>
            <a:off x="0" y="0"/>
            <a:ext cx="12192000" cy="6858000"/>
          </a:xfrm>
          <a:prstGeom prst="rect">
            <a:avLst/>
          </a:prstGeom>
        </p:spPr>
      </p:pic>
      <p:sp>
        <p:nvSpPr>
          <p:cNvPr id="6" name="TextBox 5">
            <a:extLst>
              <a:ext uri="{FF2B5EF4-FFF2-40B4-BE49-F238E27FC236}">
                <a16:creationId xmlns:a16="http://schemas.microsoft.com/office/drawing/2014/main" id="{2717E568-1285-6360-6903-A86E89DDBE33}"/>
              </a:ext>
            </a:extLst>
          </p:cNvPr>
          <p:cNvSpPr txBox="1"/>
          <p:nvPr/>
        </p:nvSpPr>
        <p:spPr>
          <a:xfrm>
            <a:off x="10020575" y="6415844"/>
            <a:ext cx="2062681" cy="276999"/>
          </a:xfrm>
          <a:prstGeom prst="rect">
            <a:avLst/>
          </a:prstGeom>
          <a:noFill/>
        </p:spPr>
        <p:txBody>
          <a:bodyPr wrap="none" rtlCol="0">
            <a:spAutoFit/>
          </a:bodyPr>
          <a:lstStyle/>
          <a:p>
            <a:r>
              <a:rPr lang="en-US" sz="1200" dirty="0"/>
              <a:t>School of Design&amp; Informatics</a:t>
            </a:r>
          </a:p>
        </p:txBody>
      </p:sp>
      <p:sp>
        <p:nvSpPr>
          <p:cNvPr id="8" name="Rectangle 7">
            <a:extLst>
              <a:ext uri="{FF2B5EF4-FFF2-40B4-BE49-F238E27FC236}">
                <a16:creationId xmlns:a16="http://schemas.microsoft.com/office/drawing/2014/main" id="{DA6A2DE2-4480-EC08-BC31-242CAC3C2294}"/>
              </a:ext>
            </a:extLst>
          </p:cNvPr>
          <p:cNvSpPr/>
          <p:nvPr/>
        </p:nvSpPr>
        <p:spPr>
          <a:xfrm>
            <a:off x="914400" y="1708189"/>
            <a:ext cx="10698479" cy="3675953"/>
          </a:xfrm>
          <a:prstGeom prst="rect">
            <a:avLst/>
          </a:prstGeom>
          <a:solidFill>
            <a:srgbClr val="000000">
              <a:alpha val="5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E32B90-54BD-8E47-0FED-11612B8AFAD6}"/>
              </a:ext>
            </a:extLst>
          </p:cNvPr>
          <p:cNvSpPr/>
          <p:nvPr/>
        </p:nvSpPr>
        <p:spPr>
          <a:xfrm>
            <a:off x="906287" y="974235"/>
            <a:ext cx="6076403" cy="735659"/>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391996E-EB86-BCAE-2114-0BCB6F570E30}"/>
              </a:ext>
            </a:extLst>
          </p:cNvPr>
          <p:cNvSpPr txBox="1">
            <a:spLocks/>
          </p:cNvSpPr>
          <p:nvPr/>
        </p:nvSpPr>
        <p:spPr>
          <a:xfrm>
            <a:off x="1000906" y="478946"/>
            <a:ext cx="9038494" cy="10983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FF"/>
                </a:solidFill>
              </a:rPr>
              <a:t>Engagement &amp; Enterprise Pipeline</a:t>
            </a:r>
          </a:p>
        </p:txBody>
      </p:sp>
      <p:sp>
        <p:nvSpPr>
          <p:cNvPr id="11" name="TextBox 10">
            <a:extLst>
              <a:ext uri="{FF2B5EF4-FFF2-40B4-BE49-F238E27FC236}">
                <a16:creationId xmlns:a16="http://schemas.microsoft.com/office/drawing/2014/main" id="{B05F3384-EEFF-ABF9-7BE8-2C17B7D0FACF}"/>
              </a:ext>
            </a:extLst>
          </p:cNvPr>
          <p:cNvSpPr txBox="1"/>
          <p:nvPr/>
        </p:nvSpPr>
        <p:spPr>
          <a:xfrm>
            <a:off x="1155700" y="2070983"/>
            <a:ext cx="8229600" cy="2308324"/>
          </a:xfrm>
          <a:prstGeom prst="rect">
            <a:avLst/>
          </a:prstGeom>
          <a:noFill/>
        </p:spPr>
        <p:txBody>
          <a:bodyPr wrap="square">
            <a:spAutoFit/>
          </a:bodyPr>
          <a:lstStyle/>
          <a:p>
            <a:pPr marL="342900" indent="-342900" algn="l">
              <a:buFont typeface="Arial" panose="020B0604020202020204" pitchFamily="34" charset="0"/>
              <a:buChar char="•"/>
            </a:pPr>
            <a:r>
              <a:rPr lang="en-US" sz="2400" dirty="0">
                <a:solidFill>
                  <a:srgbClr val="FFFFFF"/>
                </a:solidFill>
              </a:rPr>
              <a:t>Postgraduate Research &amp; Development projects</a:t>
            </a:r>
          </a:p>
          <a:p>
            <a:pPr marL="342900" indent="-342900" algn="l">
              <a:buFont typeface="Arial" panose="020B0604020202020204" pitchFamily="34" charset="0"/>
              <a:buChar char="•"/>
            </a:pPr>
            <a:r>
              <a:rPr lang="en-US" sz="2400" dirty="0">
                <a:solidFill>
                  <a:srgbClr val="FFFFFF"/>
                </a:solidFill>
              </a:rPr>
              <a:t>PhD, Knowledge Transfer Partnerships</a:t>
            </a:r>
          </a:p>
          <a:p>
            <a:pPr marL="342900" indent="-342900" algn="l">
              <a:buFont typeface="Arial" panose="020B0604020202020204" pitchFamily="34" charset="0"/>
              <a:buChar char="•"/>
            </a:pPr>
            <a:r>
              <a:rPr lang="en-US" sz="2400" dirty="0">
                <a:solidFill>
                  <a:srgbClr val="FFFFFF"/>
                </a:solidFill>
              </a:rPr>
              <a:t>Elevator, Tech Scaler</a:t>
            </a:r>
          </a:p>
          <a:p>
            <a:pPr marL="342900" indent="-342900" algn="l">
              <a:buFont typeface="Arial" panose="020B0604020202020204" pitchFamily="34" charset="0"/>
              <a:buChar char="•"/>
            </a:pPr>
            <a:r>
              <a:rPr lang="en-US" sz="2400" dirty="0">
                <a:solidFill>
                  <a:srgbClr val="FFFFFF"/>
                </a:solidFill>
              </a:rPr>
              <a:t>Interface Innovation Vouchers</a:t>
            </a:r>
          </a:p>
          <a:p>
            <a:pPr marL="342900" indent="-342900" algn="l">
              <a:buFont typeface="Arial" panose="020B0604020202020204" pitchFamily="34" charset="0"/>
              <a:buChar char="•"/>
            </a:pPr>
            <a:r>
              <a:rPr lang="en-US" sz="2400" dirty="0">
                <a:solidFill>
                  <a:srgbClr val="FFFFFF"/>
                </a:solidFill>
              </a:rPr>
              <a:t>UKRI-</a:t>
            </a:r>
            <a:r>
              <a:rPr lang="en-US" sz="2400" dirty="0" err="1">
                <a:solidFill>
                  <a:srgbClr val="FFFFFF"/>
                </a:solidFill>
              </a:rPr>
              <a:t>InnovateUK</a:t>
            </a:r>
            <a:endParaRPr lang="en-US" sz="2400" dirty="0">
              <a:solidFill>
                <a:srgbClr val="FFFFFF"/>
              </a:solidFill>
            </a:endParaRPr>
          </a:p>
          <a:p>
            <a:pPr marL="342900" indent="-342900" algn="l">
              <a:buFont typeface="Arial" panose="020B0604020202020204" pitchFamily="34" charset="0"/>
              <a:buChar char="•"/>
            </a:pPr>
            <a:endParaRPr lang="en-US" sz="2400" dirty="0">
              <a:solidFill>
                <a:srgbClr val="FFFFFF"/>
              </a:solidFill>
            </a:endParaRPr>
          </a:p>
        </p:txBody>
      </p:sp>
      <p:pic>
        <p:nvPicPr>
          <p:cNvPr id="13" name="Picture 12">
            <a:extLst>
              <a:ext uri="{FF2B5EF4-FFF2-40B4-BE49-F238E27FC236}">
                <a16:creationId xmlns:a16="http://schemas.microsoft.com/office/drawing/2014/main" id="{DE113BE4-7F03-C8CD-0136-0B0CF92C1532}"/>
              </a:ext>
            </a:extLst>
          </p:cNvPr>
          <p:cNvPicPr>
            <a:picLocks noChangeAspect="1"/>
          </p:cNvPicPr>
          <p:nvPr/>
        </p:nvPicPr>
        <p:blipFill>
          <a:blip r:embed="rId2"/>
          <a:stretch>
            <a:fillRect/>
          </a:stretch>
        </p:blipFill>
        <p:spPr>
          <a:xfrm>
            <a:off x="10039400" y="5946369"/>
            <a:ext cx="2043856" cy="507580"/>
          </a:xfrm>
          <a:prstGeom prst="rect">
            <a:avLst/>
          </a:prstGeom>
        </p:spPr>
      </p:pic>
    </p:spTree>
    <p:extLst>
      <p:ext uri="{BB962C8B-B14F-4D97-AF65-F5344CB8AC3E}">
        <p14:creationId xmlns:p14="http://schemas.microsoft.com/office/powerpoint/2010/main" val="1069864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FF2C20-24DA-BE97-215F-3C68B036B243}"/>
              </a:ext>
            </a:extLst>
          </p:cNvPr>
          <p:cNvPicPr>
            <a:picLocks noChangeAspect="1"/>
          </p:cNvPicPr>
          <p:nvPr/>
        </p:nvPicPr>
        <p:blipFill rotWithShape="1">
          <a:blip r:embed="rId2">
            <a:alphaModFix amt="34000"/>
          </a:blip>
          <a:srcRect l="61780"/>
          <a:stretch/>
        </p:blipFill>
        <p:spPr>
          <a:xfrm>
            <a:off x="7532175" y="38746"/>
            <a:ext cx="4659825" cy="6858000"/>
          </a:xfrm>
          <a:prstGeom prst="rect">
            <a:avLst/>
          </a:prstGeom>
        </p:spPr>
      </p:pic>
      <p:sp>
        <p:nvSpPr>
          <p:cNvPr id="32" name="Rectangle 31">
            <a:extLst>
              <a:ext uri="{FF2B5EF4-FFF2-40B4-BE49-F238E27FC236}">
                <a16:creationId xmlns:a16="http://schemas.microsoft.com/office/drawing/2014/main" id="{60CECF50-26C5-F198-A708-A882A9EDA661}"/>
              </a:ext>
            </a:extLst>
          </p:cNvPr>
          <p:cNvSpPr/>
          <p:nvPr/>
        </p:nvSpPr>
        <p:spPr>
          <a:xfrm>
            <a:off x="1128716" y="3152775"/>
            <a:ext cx="1454150" cy="161925"/>
          </a:xfrm>
          <a:prstGeom prst="rect">
            <a:avLst/>
          </a:prstGeom>
          <a:solidFill>
            <a:srgbClr val="CC33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6" name="Subtitle 2">
            <a:extLst>
              <a:ext uri="{FF2B5EF4-FFF2-40B4-BE49-F238E27FC236}">
                <a16:creationId xmlns:a16="http://schemas.microsoft.com/office/drawing/2014/main" id="{2A7DCF2F-6A79-3B82-385E-1AF7063C6F8C}"/>
              </a:ext>
            </a:extLst>
          </p:cNvPr>
          <p:cNvSpPr txBox="1">
            <a:spLocks noChangeArrowheads="1"/>
          </p:cNvSpPr>
          <p:nvPr/>
        </p:nvSpPr>
        <p:spPr bwMode="auto">
          <a:xfrm>
            <a:off x="2650600" y="2861734"/>
            <a:ext cx="5934602" cy="221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000"/>
              </a:spcBef>
              <a:buFont typeface="Arial" panose="020B0604020202020204" pitchFamily="34" charset="0"/>
              <a:buNone/>
            </a:pPr>
            <a:r>
              <a:rPr lang="en-US" sz="2800" b="1" dirty="0">
                <a:solidFill>
                  <a:srgbClr val="404040"/>
                </a:solidFill>
                <a:latin typeface="Proxima Nova Rg" panose="02000506030000020004" pitchFamily="2" charset="0"/>
              </a:rPr>
              <a:t>T</a:t>
            </a:r>
            <a:r>
              <a:rPr lang="en-US" sz="2800" b="1" dirty="0">
                <a:latin typeface="Proxima Nova Rg" panose="02000506030000020004" pitchFamily="2" charset="0"/>
              </a:rPr>
              <a:t>echnical partner for Scotland 5G Centre, Dundee City Council and </a:t>
            </a:r>
            <a:r>
              <a:rPr lang="en-US" sz="2800" b="1" dirty="0" err="1">
                <a:latin typeface="Proxima Nova Rg" panose="02000506030000020004" pitchFamily="2" charset="0"/>
              </a:rPr>
              <a:t>AberTay</a:t>
            </a:r>
            <a:endParaRPr lang="en-US" sz="2800" b="1" dirty="0">
              <a:latin typeface="Proxima Nova Rg" panose="02000506030000020004" pitchFamily="2" charset="0"/>
            </a:endParaRPr>
          </a:p>
          <a:p>
            <a:pPr defTabSz="914400">
              <a:lnSpc>
                <a:spcPct val="90000"/>
              </a:lnSpc>
              <a:spcBef>
                <a:spcPts val="1000"/>
              </a:spcBef>
              <a:buFont typeface="Arial" panose="020B0604020202020204" pitchFamily="34" charset="0"/>
              <a:buNone/>
            </a:pPr>
            <a:endParaRPr lang="en-US" altLang="en-US" sz="2000" dirty="0">
              <a:solidFill>
                <a:srgbClr val="404040"/>
              </a:solidFill>
              <a:latin typeface="Proxima Nova Rg" panose="02000506030000020004" pitchFamily="2" charset="0"/>
            </a:endParaRPr>
          </a:p>
          <a:p>
            <a:r>
              <a:rPr lang="en-US" sz="2000" dirty="0">
                <a:solidFill>
                  <a:schemeClr val="bg2">
                    <a:lumMod val="50000"/>
                  </a:schemeClr>
                </a:solidFill>
                <a:latin typeface="Proxima Nova Rg" panose="02000506030000020004" pitchFamily="2" charset="0"/>
              </a:rPr>
              <a:t>Brad McGuire</a:t>
            </a:r>
          </a:p>
          <a:p>
            <a:r>
              <a:rPr lang="en-US" sz="2000" dirty="0">
                <a:solidFill>
                  <a:schemeClr val="bg2">
                    <a:lumMod val="50000"/>
                  </a:schemeClr>
                </a:solidFill>
                <a:latin typeface="Proxima Nova Rg" panose="02000506030000020004" pitchFamily="2" charset="0"/>
              </a:rPr>
              <a:t>Director of </a:t>
            </a:r>
            <a:r>
              <a:rPr lang="en-US" sz="2000" dirty="0" err="1">
                <a:solidFill>
                  <a:schemeClr val="bg2">
                    <a:lumMod val="50000"/>
                  </a:schemeClr>
                </a:solidFill>
                <a:latin typeface="Proxima Nova Rg" panose="02000506030000020004" pitchFamily="2" charset="0"/>
              </a:rPr>
              <a:t>Programme</a:t>
            </a:r>
            <a:r>
              <a:rPr lang="en-US" sz="2000" dirty="0">
                <a:solidFill>
                  <a:schemeClr val="bg2">
                    <a:lumMod val="50000"/>
                  </a:schemeClr>
                </a:solidFill>
                <a:latin typeface="Proxima Nova Rg" panose="02000506030000020004" pitchFamily="2" charset="0"/>
              </a:rPr>
              <a:t> Innovation </a:t>
            </a:r>
          </a:p>
          <a:p>
            <a:endParaRPr lang="en-US" sz="1600" dirty="0">
              <a:latin typeface="Proxima Nova Rg" panose="02000506030000020004" pitchFamily="2" charset="0"/>
              <a:hlinkClick r:id="rId3"/>
            </a:endParaRPr>
          </a:p>
        </p:txBody>
      </p:sp>
      <p:sp>
        <p:nvSpPr>
          <p:cNvPr id="27" name="Rectangle 26">
            <a:extLst>
              <a:ext uri="{FF2B5EF4-FFF2-40B4-BE49-F238E27FC236}">
                <a16:creationId xmlns:a16="http://schemas.microsoft.com/office/drawing/2014/main" id="{8E4C0052-B22B-B3F6-40F3-2D81EFD8DAEE}"/>
              </a:ext>
            </a:extLst>
          </p:cNvPr>
          <p:cNvSpPr/>
          <p:nvPr/>
        </p:nvSpPr>
        <p:spPr>
          <a:xfrm>
            <a:off x="0" y="3152775"/>
            <a:ext cx="1454150" cy="163513"/>
          </a:xfrm>
          <a:prstGeom prst="rect">
            <a:avLst/>
          </a:prstGeom>
          <a:solidFill>
            <a:srgbClr val="238D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8" name="Rectangle 27">
            <a:extLst>
              <a:ext uri="{FF2B5EF4-FFF2-40B4-BE49-F238E27FC236}">
                <a16:creationId xmlns:a16="http://schemas.microsoft.com/office/drawing/2014/main" id="{17CE60F7-D7D9-15A7-68EB-C2AC5310E4D1}"/>
              </a:ext>
            </a:extLst>
          </p:cNvPr>
          <p:cNvSpPr/>
          <p:nvPr/>
        </p:nvSpPr>
        <p:spPr>
          <a:xfrm>
            <a:off x="8316381" y="3152775"/>
            <a:ext cx="1368000" cy="165100"/>
          </a:xfrm>
          <a:prstGeom prst="rect">
            <a:avLst/>
          </a:prstGeom>
          <a:solidFill>
            <a:srgbClr val="FDD7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9" name="Rectangle 28">
            <a:extLst>
              <a:ext uri="{FF2B5EF4-FFF2-40B4-BE49-F238E27FC236}">
                <a16:creationId xmlns:a16="http://schemas.microsoft.com/office/drawing/2014/main" id="{CF454351-9C8B-725C-22CA-14B32C32521E}"/>
              </a:ext>
            </a:extLst>
          </p:cNvPr>
          <p:cNvSpPr/>
          <p:nvPr/>
        </p:nvSpPr>
        <p:spPr>
          <a:xfrm>
            <a:off x="9156700" y="3152775"/>
            <a:ext cx="3035300" cy="165100"/>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p:tgtEl>
                                          <p:spTgt spid="32"/>
                                        </p:tgtEl>
                                        <p:attrNameLst>
                                          <p:attrName>ppt_y</p:attrName>
                                        </p:attrNameLst>
                                      </p:cBhvr>
                                      <p:tavLst>
                                        <p:tav tm="0">
                                          <p:val>
                                            <p:strVal val="#ppt_y+#ppt_h*1.125000"/>
                                          </p:val>
                                        </p:tav>
                                        <p:tav tm="100000">
                                          <p:val>
                                            <p:strVal val="#ppt_y"/>
                                          </p:val>
                                        </p:tav>
                                      </p:tavLst>
                                    </p:anim>
                                    <p:animEffect transition="in" filter="wipe(up)">
                                      <p:cBhvr>
                                        <p:cTn id="12" dur="500"/>
                                        <p:tgtEl>
                                          <p:spTgt spid="3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ppt_y</p:attrName>
                                        </p:attrNameLst>
                                      </p:cBhvr>
                                      <p:tavLst>
                                        <p:tav tm="0">
                                          <p:val>
                                            <p:strVal val="#ppt_y+#ppt_h*1.125000"/>
                                          </p:val>
                                        </p:tav>
                                        <p:tav tm="100000">
                                          <p:val>
                                            <p:strVal val="#ppt_y"/>
                                          </p:val>
                                        </p:tav>
                                      </p:tavLst>
                                    </p:anim>
                                    <p:animEffect transition="in" filter="wipe(up)">
                                      <p:cBhvr>
                                        <p:cTn id="16" dur="500"/>
                                        <p:tgtEl>
                                          <p:spTgt spid="2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p:tgtEl>
                                          <p:spTgt spid="29"/>
                                        </p:tgtEl>
                                        <p:attrNameLst>
                                          <p:attrName>ppt_y</p:attrName>
                                        </p:attrNameLst>
                                      </p:cBhvr>
                                      <p:tavLst>
                                        <p:tav tm="0">
                                          <p:val>
                                            <p:strVal val="#ppt_y+#ppt_h*1.125000"/>
                                          </p:val>
                                        </p:tav>
                                        <p:tav tm="100000">
                                          <p:val>
                                            <p:strVal val="#ppt_y"/>
                                          </p:val>
                                        </p:tav>
                                      </p:tavLst>
                                    </p:anim>
                                    <p:animEffect transition="in" filter="wipe(up)">
                                      <p:cBhvr>
                                        <p:cTn id="20" dur="500"/>
                                        <p:tgtEl>
                                          <p:spTgt spid="2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strips(downLeft)">
                                      <p:cBhvr>
                                        <p:cTn id="25"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6" grpId="0" build="p"/>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sp>
        <p:nvSpPr>
          <p:cNvPr id="12" name="Text Placeholder 3">
            <a:extLst>
              <a:ext uri="{FF2B5EF4-FFF2-40B4-BE49-F238E27FC236}">
                <a16:creationId xmlns:a16="http://schemas.microsoft.com/office/drawing/2014/main" id="{A1296FA4-6574-44C3-123A-DBBF91691BAC}"/>
              </a:ext>
            </a:extLst>
          </p:cNvPr>
          <p:cNvSpPr txBox="1">
            <a:spLocks/>
          </p:cNvSpPr>
          <p:nvPr/>
        </p:nvSpPr>
        <p:spPr>
          <a:xfrm>
            <a:off x="499057" y="2456324"/>
            <a:ext cx="8323210" cy="395524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7000"/>
              </a:lnSpc>
              <a:spcBef>
                <a:spcPts val="600"/>
              </a:spcBef>
              <a:spcAft>
                <a:spcPts val="400"/>
              </a:spcAft>
            </a:pPr>
            <a:r>
              <a:rPr lang="en-US" sz="1800" dirty="0">
                <a:latin typeface="Avenir Book" panose="02000503020000020003" pitchFamily="2" charset="0"/>
                <a:ea typeface="Calibri" panose="020F0502020204030204" pitchFamily="34" charset="0"/>
                <a:cs typeface="Times New Roman" panose="02020603050405020304" pitchFamily="18" charset="0"/>
              </a:rPr>
              <a:t>Private 5G/4G/</a:t>
            </a:r>
            <a:r>
              <a:rPr lang="en-US" sz="1800" dirty="0" err="1">
                <a:latin typeface="Avenir Book" panose="02000503020000020003" pitchFamily="2" charset="0"/>
                <a:ea typeface="Calibri" panose="020F0502020204030204" pitchFamily="34" charset="0"/>
                <a:cs typeface="Times New Roman" panose="02020603050405020304" pitchFamily="18" charset="0"/>
              </a:rPr>
              <a:t>WiFi</a:t>
            </a:r>
            <a:r>
              <a:rPr lang="en-US" sz="1800" dirty="0">
                <a:latin typeface="Avenir Book" panose="02000503020000020003" pitchFamily="2" charset="0"/>
                <a:ea typeface="Calibri" panose="020F0502020204030204" pitchFamily="34" charset="0"/>
                <a:cs typeface="Times New Roman" panose="02020603050405020304" pitchFamily="18" charset="0"/>
              </a:rPr>
              <a:t>/IoT Networks</a:t>
            </a:r>
          </a:p>
          <a:p>
            <a:pPr defTabSz="914400">
              <a:lnSpc>
                <a:spcPct val="107000"/>
              </a:lnSpc>
              <a:spcBef>
                <a:spcPts val="600"/>
              </a:spcBef>
              <a:spcAft>
                <a:spcPts val="400"/>
              </a:spcAft>
            </a:pPr>
            <a:r>
              <a:rPr lang="en-US" sz="1800" dirty="0">
                <a:latin typeface="Avenir Book" panose="02000503020000020003" pitchFamily="2" charset="0"/>
                <a:ea typeface="Calibri" panose="020F0502020204030204" pitchFamily="34" charset="0"/>
                <a:cs typeface="Times New Roman" panose="02020603050405020304" pitchFamily="18" charset="0"/>
              </a:rPr>
              <a:t>Software Development</a:t>
            </a:r>
          </a:p>
          <a:p>
            <a:pPr defTabSz="914400">
              <a:lnSpc>
                <a:spcPct val="107000"/>
              </a:lnSpc>
              <a:spcBef>
                <a:spcPts val="600"/>
              </a:spcBef>
              <a:spcAft>
                <a:spcPts val="400"/>
              </a:spcAft>
            </a:pPr>
            <a:r>
              <a:rPr lang="en-US" sz="1800" dirty="0">
                <a:latin typeface="Avenir Book" panose="02000503020000020003" pitchFamily="2" charset="0"/>
                <a:ea typeface="Calibri" panose="020F0502020204030204" pitchFamily="34" charset="0"/>
                <a:cs typeface="Times New Roman" panose="02020603050405020304" pitchFamily="18" charset="0"/>
              </a:rPr>
              <a:t>Engineering Services</a:t>
            </a:r>
          </a:p>
        </p:txBody>
      </p:sp>
      <p:sp>
        <p:nvSpPr>
          <p:cNvPr id="13" name="Title 5">
            <a:extLst>
              <a:ext uri="{FF2B5EF4-FFF2-40B4-BE49-F238E27FC236}">
                <a16:creationId xmlns:a16="http://schemas.microsoft.com/office/drawing/2014/main" id="{FF0FA11C-C6FA-68C9-ECE8-21FB5EAB018C}"/>
              </a:ext>
            </a:extLst>
          </p:cNvPr>
          <p:cNvSpPr txBox="1">
            <a:spLocks/>
          </p:cNvSpPr>
          <p:nvPr/>
        </p:nvSpPr>
        <p:spPr>
          <a:xfrm>
            <a:off x="305121" y="394873"/>
            <a:ext cx="11581758" cy="430602"/>
          </a:xfrm>
          <a:prstGeom prst="rect">
            <a:avLst/>
          </a:prstGeom>
        </p:spPr>
        <p:txBody>
          <a:bodyPr lIns="270000">
            <a:normAutofit fontScale="90000" lnSpcReduction="20000"/>
          </a:bodyPr>
          <a:lstStyle>
            <a:lvl1pPr algn="l" defTabSz="914400" rtl="0" eaLnBrk="1" latinLnBrk="0" hangingPunct="1">
              <a:lnSpc>
                <a:spcPct val="90000"/>
              </a:lnSpc>
              <a:spcBef>
                <a:spcPct val="0"/>
              </a:spcBef>
              <a:buNone/>
              <a:defRPr sz="3200" b="1" i="0" kern="1200">
                <a:solidFill>
                  <a:schemeClr val="tx1">
                    <a:lumMod val="75000"/>
                    <a:lumOff val="25000"/>
                  </a:schemeClr>
                </a:solidFill>
                <a:latin typeface="Helvetica" pitchFamily="2" charset="0"/>
                <a:ea typeface="+mj-ea"/>
                <a:cs typeface="+mj-cs"/>
              </a:defRPr>
            </a:lvl1pPr>
          </a:lstStyle>
          <a:p>
            <a:r>
              <a:rPr lang="en-US" dirty="0">
                <a:latin typeface="Avenir Black" panose="02000503020000020003" pitchFamily="2" charset="0"/>
              </a:rPr>
              <a:t>AWTG: A Leader in 5G, Software and Engineering</a:t>
            </a:r>
          </a:p>
        </p:txBody>
      </p:sp>
      <p:pic>
        <p:nvPicPr>
          <p:cNvPr id="14" name="Picture 13" descr="A picture containing text, indoor&#10;&#10;Description automatically generated">
            <a:extLst>
              <a:ext uri="{FF2B5EF4-FFF2-40B4-BE49-F238E27FC236}">
                <a16:creationId xmlns:a16="http://schemas.microsoft.com/office/drawing/2014/main" id="{B026499A-9E40-D5E7-5EBB-45B4BFE42236}"/>
              </a:ext>
            </a:extLst>
          </p:cNvPr>
          <p:cNvPicPr>
            <a:picLocks noChangeAspect="1"/>
          </p:cNvPicPr>
          <p:nvPr/>
        </p:nvPicPr>
        <p:blipFill rotWithShape="1">
          <a:blip r:embed="rId2"/>
          <a:srcRect r="7557"/>
          <a:stretch/>
        </p:blipFill>
        <p:spPr>
          <a:xfrm>
            <a:off x="4673600" y="1381778"/>
            <a:ext cx="7019343" cy="42711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5349C1-AA6A-7594-8BE3-C08879983E48}"/>
              </a:ext>
            </a:extLst>
          </p:cNvPr>
          <p:cNvSpPr/>
          <p:nvPr/>
        </p:nvSpPr>
        <p:spPr>
          <a:xfrm>
            <a:off x="7521700" y="220133"/>
            <a:ext cx="4665692" cy="391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pic>
        <p:nvPicPr>
          <p:cNvPr id="2" name="Picture 2" descr="See the source image">
            <a:extLst>
              <a:ext uri="{FF2B5EF4-FFF2-40B4-BE49-F238E27FC236}">
                <a16:creationId xmlns:a16="http://schemas.microsoft.com/office/drawing/2014/main" id="{88B4A275-2585-07D0-BE6D-41203274DDF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4292984"/>
            <a:ext cx="3062687" cy="1929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K’s first 5G Industrial trial in the Worcester Bosch factory">
            <a:extLst>
              <a:ext uri="{FF2B5EF4-FFF2-40B4-BE49-F238E27FC236}">
                <a16:creationId xmlns:a16="http://schemas.microsoft.com/office/drawing/2014/main" id="{F49CE559-A3E2-E954-E44F-94851CDE84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41970" y="4293503"/>
            <a:ext cx="3045422" cy="19293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7C428C11-AF06-513F-C414-9532E4327F4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814" r="-135"/>
          <a:stretch/>
        </p:blipFill>
        <p:spPr bwMode="auto">
          <a:xfrm>
            <a:off x="2916820" y="4293503"/>
            <a:ext cx="3179179" cy="1929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9535B7A4-22E6-0186-9EDA-8DFBD111AC6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79283" y="4293503"/>
            <a:ext cx="3062687" cy="193599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9">
            <a:extLst>
              <a:ext uri="{FF2B5EF4-FFF2-40B4-BE49-F238E27FC236}">
                <a16:creationId xmlns:a16="http://schemas.microsoft.com/office/drawing/2014/main" id="{B84CB1DE-E44E-83A6-0DC0-B6C1CBE12BAD}"/>
              </a:ext>
            </a:extLst>
          </p:cNvPr>
          <p:cNvSpPr txBox="1">
            <a:spLocks/>
          </p:cNvSpPr>
          <p:nvPr/>
        </p:nvSpPr>
        <p:spPr>
          <a:xfrm>
            <a:off x="485424" y="1274163"/>
            <a:ext cx="6558843" cy="2160000"/>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400"/>
              </a:spcBef>
              <a:spcAft>
                <a:spcPts val="200"/>
              </a:spcAft>
              <a:tabLst>
                <a:tab pos="457200" algn="l"/>
              </a:tabLst>
              <a:defRPr/>
            </a:pPr>
            <a:r>
              <a:rPr lang="en-GB" sz="1600" b="0" dirty="0">
                <a:solidFill>
                  <a:schemeClr val="tx1"/>
                </a:solidFill>
                <a:effectLst/>
                <a:latin typeface="Avenir Book" panose="02000503020000020003" pitchFamily="2" charset="0"/>
                <a:ea typeface="Calibri" panose="020F0502020204030204" pitchFamily="34" charset="0"/>
              </a:rPr>
              <a:t>AWTG a leading 5G </a:t>
            </a:r>
            <a:r>
              <a:rPr lang="en-US" sz="1600" dirty="0">
                <a:solidFill>
                  <a:schemeClr val="tx1"/>
                </a:solidFill>
                <a:effectLst/>
                <a:latin typeface="Avenir Book" panose="02000503020000020003" pitchFamily="2" charset="0"/>
                <a:ea typeface="Calibri" panose="020F0502020204030204" pitchFamily="34" charset="0"/>
              </a:rPr>
              <a:t>systems integrator.</a:t>
            </a:r>
          </a:p>
          <a:p>
            <a:pPr algn="just">
              <a:lnSpc>
                <a:spcPct val="100000"/>
              </a:lnSpc>
              <a:spcBef>
                <a:spcPts val="400"/>
              </a:spcBef>
              <a:spcAft>
                <a:spcPts val="200"/>
              </a:spcAft>
              <a:tabLst>
                <a:tab pos="457200" algn="l"/>
              </a:tabLst>
              <a:defRPr/>
            </a:pPr>
            <a:r>
              <a:rPr lang="en-US" sz="1600" dirty="0">
                <a:solidFill>
                  <a:schemeClr val="tx1"/>
                </a:solidFill>
                <a:latin typeface="Avenir Book" panose="02000503020000020003" pitchFamily="2" charset="0"/>
                <a:ea typeface="Calibri" panose="020F0502020204030204" pitchFamily="34" charset="0"/>
              </a:rPr>
              <a:t>W</a:t>
            </a:r>
            <a:r>
              <a:rPr lang="en-US" sz="1600" dirty="0">
                <a:solidFill>
                  <a:schemeClr val="tx1"/>
                </a:solidFill>
                <a:effectLst/>
                <a:latin typeface="Avenir Book" panose="02000503020000020003" pitchFamily="2" charset="0"/>
                <a:ea typeface="Calibri" panose="020F0502020204030204" pitchFamily="34" charset="0"/>
              </a:rPr>
              <a:t>e provide all the services you need to achieve your 5G vision: we consult, plan, design, deploy, maintain and operate indoor and outdoor private 5G Networks; we plan, execute and evaluate 5G use cases; we provide technical support to help SMEs adopt and exploit 5G.</a:t>
            </a:r>
          </a:p>
          <a:p>
            <a:pPr algn="just">
              <a:lnSpc>
                <a:spcPct val="100000"/>
              </a:lnSpc>
              <a:spcBef>
                <a:spcPts val="400"/>
              </a:spcBef>
              <a:spcAft>
                <a:spcPts val="200"/>
              </a:spcAft>
              <a:tabLst>
                <a:tab pos="457200" algn="l"/>
              </a:tabLst>
              <a:defRPr/>
            </a:pPr>
            <a:r>
              <a:rPr lang="en-US" sz="1600" dirty="0">
                <a:solidFill>
                  <a:schemeClr val="tx1"/>
                </a:solidFill>
                <a:effectLst/>
                <a:latin typeface="Avenir Book" panose="02000503020000020003" pitchFamily="2" charset="0"/>
                <a:ea typeface="Calibri" panose="020F0502020204030204" pitchFamily="34" charset="0"/>
                <a:cs typeface="Calibri" panose="020F0502020204030204" pitchFamily="34" charset="0"/>
              </a:rPr>
              <a:t>AWTG built the first 5G test bed in 2015 and the first standalone 5G network 2021.</a:t>
            </a:r>
          </a:p>
          <a:p>
            <a:pPr algn="just">
              <a:lnSpc>
                <a:spcPct val="100000"/>
              </a:lnSpc>
              <a:spcBef>
                <a:spcPts val="400"/>
              </a:spcBef>
              <a:spcAft>
                <a:spcPts val="200"/>
              </a:spcAft>
              <a:tabLst>
                <a:tab pos="457200" algn="l"/>
              </a:tabLst>
              <a:defRPr/>
            </a:pPr>
            <a:r>
              <a:rPr lang="en-US" sz="1600" dirty="0">
                <a:solidFill>
                  <a:schemeClr val="tx1"/>
                </a:solidFill>
                <a:latin typeface="Avenir Book" panose="02000503020000020003" pitchFamily="2" charset="0"/>
                <a:ea typeface="Calibri" panose="020F0502020204030204" pitchFamily="34" charset="0"/>
                <a:cs typeface="Calibri" panose="020F0502020204030204" pitchFamily="34" charset="0"/>
              </a:rPr>
              <a:t>Our strategy is to be the UK’s number 1 Private 5G Network Provider and Pioneer in Open RAN.</a:t>
            </a:r>
            <a:endParaRPr lang="en-US" sz="1600" dirty="0">
              <a:solidFill>
                <a:schemeClr val="tx1"/>
              </a:solidFill>
              <a:effectLst/>
              <a:latin typeface="Avenir Book" panose="02000503020000020003" pitchFamily="2" charset="0"/>
              <a:ea typeface="Calibri" panose="020F0502020204030204" pitchFamily="34" charset="0"/>
              <a:cs typeface="Calibri" panose="020F0502020204030204" pitchFamily="34" charset="0"/>
            </a:endParaRPr>
          </a:p>
        </p:txBody>
      </p:sp>
      <p:sp>
        <p:nvSpPr>
          <p:cNvPr id="9" name="Text Placeholder 9">
            <a:extLst>
              <a:ext uri="{FF2B5EF4-FFF2-40B4-BE49-F238E27FC236}">
                <a16:creationId xmlns:a16="http://schemas.microsoft.com/office/drawing/2014/main" id="{7D99BED3-8A71-B063-6171-DD9E10144EA5}"/>
              </a:ext>
            </a:extLst>
          </p:cNvPr>
          <p:cNvSpPr txBox="1">
            <a:spLocks/>
          </p:cNvSpPr>
          <p:nvPr/>
        </p:nvSpPr>
        <p:spPr>
          <a:xfrm>
            <a:off x="7737124" y="355194"/>
            <a:ext cx="4191476" cy="3652531"/>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spcAft>
                <a:spcPts val="200"/>
              </a:spcAft>
            </a:pP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Sunderland: BAI: Smart Cities</a:t>
            </a:r>
          </a:p>
          <a:p>
            <a:pPr>
              <a:lnSpc>
                <a:spcPct val="100000"/>
              </a:lnSpc>
              <a:spcBef>
                <a:spcPts val="400"/>
              </a:spcBef>
              <a:spcAft>
                <a:spcPts val="200"/>
              </a:spcAft>
            </a:pPr>
            <a:r>
              <a:rPr lang="en-US" dirty="0" err="1">
                <a:solidFill>
                  <a:schemeClr val="tx1"/>
                </a:solidFill>
                <a:latin typeface="Avenir Book" panose="02000503020000020003" pitchFamily="2" charset="0"/>
                <a:ea typeface="Calibri" panose="020F0502020204030204" pitchFamily="34" charset="0"/>
                <a:cs typeface="Times New Roman" panose="02020603050405020304" pitchFamily="18" charset="0"/>
              </a:rPr>
              <a:t>Freshwave</a:t>
            </a: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 Deployment and testing </a:t>
            </a:r>
          </a:p>
          <a:p>
            <a:pPr>
              <a:lnSpc>
                <a:spcPct val="100000"/>
              </a:lnSpc>
              <a:spcBef>
                <a:spcPts val="400"/>
              </a:spcBef>
              <a:spcAft>
                <a:spcPts val="200"/>
              </a:spcAft>
            </a:pPr>
            <a:r>
              <a:rPr lang="en-US"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Bestway: Digital transformation of distribution business  </a:t>
            </a:r>
          </a:p>
          <a:p>
            <a:pPr>
              <a:lnSpc>
                <a:spcPct val="100000"/>
              </a:lnSpc>
              <a:spcBef>
                <a:spcPts val="400"/>
              </a:spcBef>
              <a:spcAft>
                <a:spcPts val="200"/>
              </a:spcAft>
            </a:pPr>
            <a:r>
              <a:rPr lang="en-US"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University of Surrey 5G Innovation Centre: 5G R&amp;D</a:t>
            </a:r>
          </a:p>
          <a:p>
            <a:pPr>
              <a:lnSpc>
                <a:spcPct val="100000"/>
              </a:lnSpc>
              <a:spcBef>
                <a:spcPts val="400"/>
              </a:spcBef>
              <a:spcAft>
                <a:spcPts val="200"/>
              </a:spcAft>
            </a:pP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Worcestershire 5G Testbed: Industry 4.0</a:t>
            </a:r>
          </a:p>
          <a:p>
            <a:pPr>
              <a:lnSpc>
                <a:spcPct val="100000"/>
              </a:lnSpc>
              <a:spcBef>
                <a:spcPts val="400"/>
              </a:spcBef>
              <a:spcAft>
                <a:spcPts val="200"/>
              </a:spcAft>
            </a:pPr>
            <a:r>
              <a:rPr lang="en-US"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University of Glasgow: Urban 5G</a:t>
            </a:r>
          </a:p>
          <a:p>
            <a:pPr>
              <a:lnSpc>
                <a:spcPct val="100000"/>
              </a:lnSpc>
              <a:spcBef>
                <a:spcPts val="400"/>
              </a:spcBef>
              <a:spcAft>
                <a:spcPts val="200"/>
              </a:spcAft>
            </a:pP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Scotland 5G Connect: </a:t>
            </a:r>
            <a:r>
              <a:rPr lang="en-US" dirty="0" err="1">
                <a:solidFill>
                  <a:schemeClr val="tx1"/>
                </a:solidFill>
                <a:latin typeface="Avenir Book" panose="02000503020000020003" pitchFamily="2" charset="0"/>
                <a:ea typeface="Calibri" panose="020F0502020204030204" pitchFamily="34" charset="0"/>
                <a:cs typeface="Times New Roman" panose="02020603050405020304" pitchFamily="18" charset="0"/>
              </a:rPr>
              <a:t>Agritech</a:t>
            </a: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 &amp; Rural Healthcare</a:t>
            </a:r>
          </a:p>
          <a:p>
            <a:pPr>
              <a:lnSpc>
                <a:spcPct val="100000"/>
              </a:lnSpc>
              <a:spcBef>
                <a:spcPts val="400"/>
              </a:spcBef>
              <a:spcAft>
                <a:spcPts val="200"/>
              </a:spcAft>
            </a:pPr>
            <a:r>
              <a:rPr lang="en-US" dirty="0" err="1">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Culham</a:t>
            </a:r>
            <a:r>
              <a:rPr lang="en-US"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 (UKEA) and Millbrook Proving Ground: CAV</a:t>
            </a:r>
          </a:p>
          <a:p>
            <a:pPr>
              <a:lnSpc>
                <a:spcPct val="100000"/>
              </a:lnSpc>
              <a:spcBef>
                <a:spcPts val="400"/>
              </a:spcBef>
              <a:spcAft>
                <a:spcPts val="200"/>
              </a:spcAft>
            </a:pPr>
            <a:r>
              <a:rPr lang="en-US"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Dundee City Council: e-Sports, Immersive &amp; Tourism</a:t>
            </a:r>
          </a:p>
          <a:p>
            <a:pPr>
              <a:lnSpc>
                <a:spcPct val="100000"/>
              </a:lnSpc>
              <a:spcBef>
                <a:spcPts val="400"/>
              </a:spcBef>
              <a:spcAft>
                <a:spcPts val="200"/>
              </a:spcAft>
            </a:pPr>
            <a:r>
              <a:rPr lang="en-US"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DCMS Future RAN: Flex5G Project Lead</a:t>
            </a:r>
          </a:p>
          <a:p>
            <a:pPr>
              <a:lnSpc>
                <a:spcPct val="100000"/>
              </a:lnSpc>
              <a:spcBef>
                <a:spcPts val="400"/>
              </a:spcBef>
              <a:spcAft>
                <a:spcPts val="200"/>
              </a:spcAft>
            </a:pPr>
            <a:r>
              <a:rPr lang="en-US" dirty="0" err="1">
                <a:solidFill>
                  <a:schemeClr val="tx1"/>
                </a:solidFill>
                <a:latin typeface="Avenir Book" panose="02000503020000020003" pitchFamily="2" charset="0"/>
                <a:ea typeface="Calibri" panose="020F0502020204030204" pitchFamily="34" charset="0"/>
                <a:cs typeface="Times New Roman" panose="02020603050405020304" pitchFamily="18" charset="0"/>
              </a:rPr>
              <a:t>Qinetiq</a:t>
            </a: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 Air to Ground</a:t>
            </a:r>
          </a:p>
          <a:p>
            <a:pPr>
              <a:lnSpc>
                <a:spcPct val="100000"/>
              </a:lnSpc>
              <a:spcBef>
                <a:spcPts val="400"/>
              </a:spcBef>
              <a:spcAft>
                <a:spcPts val="200"/>
              </a:spcAft>
            </a:pP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Digital Catapult: Studios UK, Virtual Production</a:t>
            </a:r>
          </a:p>
          <a:p>
            <a:pPr>
              <a:lnSpc>
                <a:spcPct val="100000"/>
              </a:lnSpc>
              <a:spcBef>
                <a:spcPts val="400"/>
              </a:spcBef>
              <a:spcAft>
                <a:spcPts val="200"/>
              </a:spcAft>
            </a:pPr>
            <a:r>
              <a:rPr lang="en-US"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S5GC: </a:t>
            </a: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SME Adoption</a:t>
            </a:r>
          </a:p>
          <a:p>
            <a:pPr>
              <a:lnSpc>
                <a:spcPct val="100000"/>
              </a:lnSpc>
              <a:spcBef>
                <a:spcPts val="400"/>
              </a:spcBef>
              <a:spcAft>
                <a:spcPts val="200"/>
              </a:spcAft>
            </a:pPr>
            <a:r>
              <a:rPr lang="en-US"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S5GC Cri</a:t>
            </a:r>
            <a:r>
              <a:rPr lang="en-US" dirty="0">
                <a:solidFill>
                  <a:schemeClr val="tx1"/>
                </a:solidFill>
                <a:latin typeface="Avenir Book" panose="02000503020000020003" pitchFamily="2" charset="0"/>
                <a:ea typeface="Calibri" panose="020F0502020204030204" pitchFamily="34" charset="0"/>
                <a:cs typeface="Times New Roman" panose="02020603050405020304" pitchFamily="18" charset="0"/>
              </a:rPr>
              <a:t>chton: Health care</a:t>
            </a:r>
          </a:p>
        </p:txBody>
      </p:sp>
      <p:sp>
        <p:nvSpPr>
          <p:cNvPr id="10" name="Title 5">
            <a:extLst>
              <a:ext uri="{FF2B5EF4-FFF2-40B4-BE49-F238E27FC236}">
                <a16:creationId xmlns:a16="http://schemas.microsoft.com/office/drawing/2014/main" id="{6C32A58C-7EF4-CDA2-238C-B9C199D1EF7E}"/>
              </a:ext>
            </a:extLst>
          </p:cNvPr>
          <p:cNvSpPr txBox="1">
            <a:spLocks/>
          </p:cNvSpPr>
          <p:nvPr/>
        </p:nvSpPr>
        <p:spPr>
          <a:xfrm>
            <a:off x="270000" y="354665"/>
            <a:ext cx="11658600" cy="430602"/>
          </a:xfrm>
          <a:prstGeom prst="rect">
            <a:avLst/>
          </a:prstGeom>
        </p:spPr>
        <p:txBody>
          <a:bodyPr lIns="270000">
            <a:normAutofit fontScale="90000" lnSpcReduction="20000"/>
          </a:bodyPr>
          <a:lstStyle>
            <a:lvl1pPr algn="l" defTabSz="914400" rtl="0" eaLnBrk="1" latinLnBrk="0" hangingPunct="1">
              <a:lnSpc>
                <a:spcPct val="90000"/>
              </a:lnSpc>
              <a:spcBef>
                <a:spcPct val="0"/>
              </a:spcBef>
              <a:buNone/>
              <a:defRPr sz="3200" b="1" i="0" kern="1200">
                <a:solidFill>
                  <a:schemeClr val="tx1">
                    <a:lumMod val="75000"/>
                    <a:lumOff val="25000"/>
                  </a:schemeClr>
                </a:solidFill>
                <a:latin typeface="Helvetica" pitchFamily="2" charset="0"/>
                <a:ea typeface="+mj-ea"/>
                <a:cs typeface="+mj-cs"/>
              </a:defRPr>
            </a:lvl1pPr>
          </a:lstStyle>
          <a:p>
            <a:r>
              <a:rPr lang="en-US" dirty="0">
                <a:latin typeface="Avenir Black" panose="02000503020000020003" pitchFamily="2" charset="0"/>
              </a:rPr>
              <a:t>Private 5G Networks</a:t>
            </a:r>
          </a:p>
        </p:txBody>
      </p:sp>
    </p:spTree>
    <p:extLst>
      <p:ext uri="{BB962C8B-B14F-4D97-AF65-F5344CB8AC3E}">
        <p14:creationId xmlns:p14="http://schemas.microsoft.com/office/powerpoint/2010/main" val="551050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sp>
        <p:nvSpPr>
          <p:cNvPr id="2" name="Round Diagonal Corner Rectangle 1">
            <a:extLst>
              <a:ext uri="{FF2B5EF4-FFF2-40B4-BE49-F238E27FC236}">
                <a16:creationId xmlns:a16="http://schemas.microsoft.com/office/drawing/2014/main" id="{0BC4944D-42D2-5873-5DF0-C72D5A33AE73}"/>
              </a:ext>
            </a:extLst>
          </p:cNvPr>
          <p:cNvSpPr/>
          <p:nvPr/>
        </p:nvSpPr>
        <p:spPr>
          <a:xfrm>
            <a:off x="9610272" y="3449291"/>
            <a:ext cx="2675860" cy="3577781"/>
          </a:xfrm>
          <a:prstGeom prst="round2DiagRect">
            <a:avLst>
              <a:gd name="adj1" fmla="val 34150"/>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DF79A738-EC0E-84F9-C0E9-65EA4AD92DB1}"/>
              </a:ext>
            </a:extLst>
          </p:cNvPr>
          <p:cNvSpPr txBox="1">
            <a:spLocks/>
          </p:cNvSpPr>
          <p:nvPr/>
        </p:nvSpPr>
        <p:spPr>
          <a:xfrm>
            <a:off x="266699" y="190547"/>
            <a:ext cx="11028829" cy="742739"/>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75000"/>
                    <a:lumOff val="25000"/>
                  </a:schemeClr>
                </a:solidFill>
                <a:latin typeface="Arial" panose="020B0604020202020204" pitchFamily="34" charset="0"/>
                <a:cs typeface="Arial" panose="020B0604020202020204" pitchFamily="34" charset="0"/>
              </a:rPr>
              <a:t>AWTG is working with organisations across public and private sectors </a:t>
            </a:r>
          </a:p>
        </p:txBody>
      </p:sp>
      <p:sp>
        <p:nvSpPr>
          <p:cNvPr id="7" name="Title 3">
            <a:extLst>
              <a:ext uri="{FF2B5EF4-FFF2-40B4-BE49-F238E27FC236}">
                <a16:creationId xmlns:a16="http://schemas.microsoft.com/office/drawing/2014/main" id="{4CC10308-2876-C09B-03EC-FEAAC4DEA2C9}"/>
              </a:ext>
            </a:extLst>
          </p:cNvPr>
          <p:cNvSpPr txBox="1">
            <a:spLocks/>
          </p:cNvSpPr>
          <p:nvPr/>
        </p:nvSpPr>
        <p:spPr>
          <a:xfrm>
            <a:off x="3799340" y="5264845"/>
            <a:ext cx="2130237" cy="749996"/>
          </a:xfrm>
          <a:prstGeom prst="rect">
            <a:avLst/>
          </a:prstGeom>
          <a:noFill/>
          <a:ln>
            <a:noFill/>
          </a:ln>
        </p:spPr>
        <p:txBody>
          <a:bodyPr vert="horz" wrap="square" lIns="91440" tIns="45720" rIns="91440" bIns="45720" anchor="t" anchorCtr="0" compatLnSpc="1">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PH" sz="1400" b="1">
                <a:solidFill>
                  <a:schemeClr val="tx1">
                    <a:lumMod val="75000"/>
                    <a:lumOff val="25000"/>
                  </a:schemeClr>
                </a:solidFill>
                <a:latin typeface="Arial" panose="020B0604020202020204" pitchFamily="34" charset="0"/>
                <a:cs typeface="Arial" panose="020B0604020202020204" pitchFamily="34" charset="0"/>
              </a:rPr>
              <a:t>Platform Development</a:t>
            </a:r>
          </a:p>
        </p:txBody>
      </p:sp>
      <p:sp>
        <p:nvSpPr>
          <p:cNvPr id="8" name="Title 3">
            <a:extLst>
              <a:ext uri="{FF2B5EF4-FFF2-40B4-BE49-F238E27FC236}">
                <a16:creationId xmlns:a16="http://schemas.microsoft.com/office/drawing/2014/main" id="{320F75EF-C8D2-262D-5F7E-CACC9D2380F7}"/>
              </a:ext>
            </a:extLst>
          </p:cNvPr>
          <p:cNvSpPr txBox="1">
            <a:spLocks/>
          </p:cNvSpPr>
          <p:nvPr/>
        </p:nvSpPr>
        <p:spPr>
          <a:xfrm>
            <a:off x="1733048" y="5263893"/>
            <a:ext cx="2059488" cy="749996"/>
          </a:xfrm>
          <a:prstGeom prst="rect">
            <a:avLst/>
          </a:prstGeom>
          <a:noFill/>
          <a:ln>
            <a:noFill/>
          </a:ln>
        </p:spPr>
        <p:txBody>
          <a:bodyPr vert="horz" wrap="square" lIns="91440" tIns="45720" rIns="91440" bIns="45720" anchor="t" anchorCtr="0" compatLnSpc="1">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PH" sz="1400" b="1">
                <a:solidFill>
                  <a:schemeClr val="tx1">
                    <a:lumMod val="75000"/>
                    <a:lumOff val="25000"/>
                  </a:schemeClr>
                </a:solidFill>
                <a:latin typeface="Arial" panose="020B0604020202020204" pitchFamily="34" charset="0"/>
                <a:cs typeface="Arial" panose="020B0604020202020204" pitchFamily="34" charset="0"/>
              </a:rPr>
              <a:t>Network Engineering</a:t>
            </a:r>
          </a:p>
        </p:txBody>
      </p:sp>
      <p:sp>
        <p:nvSpPr>
          <p:cNvPr id="9" name="Title 3">
            <a:extLst>
              <a:ext uri="{FF2B5EF4-FFF2-40B4-BE49-F238E27FC236}">
                <a16:creationId xmlns:a16="http://schemas.microsoft.com/office/drawing/2014/main" id="{69EF48CB-E05B-9830-7749-D5C087CD35BA}"/>
              </a:ext>
            </a:extLst>
          </p:cNvPr>
          <p:cNvSpPr txBox="1">
            <a:spLocks/>
          </p:cNvSpPr>
          <p:nvPr/>
        </p:nvSpPr>
        <p:spPr>
          <a:xfrm>
            <a:off x="6050723" y="5263893"/>
            <a:ext cx="2059488" cy="749996"/>
          </a:xfrm>
          <a:prstGeom prst="rect">
            <a:avLst/>
          </a:prstGeom>
          <a:noFill/>
          <a:ln>
            <a:noFill/>
          </a:ln>
        </p:spPr>
        <p:txBody>
          <a:bodyPr vert="horz" wrap="square" lIns="91440" tIns="45720" rIns="91440" bIns="45720" anchor="t" anchorCtr="0" compatLnSpc="1">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PH" sz="1400" b="1">
                <a:solidFill>
                  <a:schemeClr val="tx1">
                    <a:lumMod val="75000"/>
                    <a:lumOff val="25000"/>
                  </a:schemeClr>
                </a:solidFill>
                <a:latin typeface="Arial" panose="020B0604020202020204" pitchFamily="34" charset="0"/>
                <a:cs typeface="Arial" panose="020B0604020202020204" pitchFamily="34" charset="0"/>
              </a:rPr>
              <a:t>Software applications</a:t>
            </a:r>
          </a:p>
        </p:txBody>
      </p:sp>
      <p:sp>
        <p:nvSpPr>
          <p:cNvPr id="10" name="Rectangle 9">
            <a:extLst>
              <a:ext uri="{FF2B5EF4-FFF2-40B4-BE49-F238E27FC236}">
                <a16:creationId xmlns:a16="http://schemas.microsoft.com/office/drawing/2014/main" id="{755121B2-464B-CC73-B24A-4389E2202928}"/>
              </a:ext>
            </a:extLst>
          </p:cNvPr>
          <p:cNvSpPr/>
          <p:nvPr/>
        </p:nvSpPr>
        <p:spPr>
          <a:xfrm>
            <a:off x="6124628" y="5574191"/>
            <a:ext cx="2059487" cy="90024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Economic Regeneration</a:t>
            </a:r>
          </a:p>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Intelligent Healthcare</a:t>
            </a:r>
          </a:p>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Industry 4.0</a:t>
            </a:r>
          </a:p>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Smart Place</a:t>
            </a:r>
          </a:p>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Immersive Tourism</a:t>
            </a:r>
          </a:p>
        </p:txBody>
      </p:sp>
      <p:sp>
        <p:nvSpPr>
          <p:cNvPr id="11" name="Rectangle 10">
            <a:extLst>
              <a:ext uri="{FF2B5EF4-FFF2-40B4-BE49-F238E27FC236}">
                <a16:creationId xmlns:a16="http://schemas.microsoft.com/office/drawing/2014/main" id="{50AC0E7D-8A3D-2BCC-B564-218A932BB1E4}"/>
              </a:ext>
            </a:extLst>
          </p:cNvPr>
          <p:cNvSpPr/>
          <p:nvPr/>
        </p:nvSpPr>
        <p:spPr>
          <a:xfrm>
            <a:off x="1783435" y="5567541"/>
            <a:ext cx="1873168" cy="90024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10+ 5G Testbeds in UK</a:t>
            </a:r>
          </a:p>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Thousands of 5G and advanced wireless sites deployed in Public and Private Networks</a:t>
            </a:r>
          </a:p>
        </p:txBody>
      </p:sp>
      <p:sp>
        <p:nvSpPr>
          <p:cNvPr id="12" name="Rectangle 11">
            <a:extLst>
              <a:ext uri="{FF2B5EF4-FFF2-40B4-BE49-F238E27FC236}">
                <a16:creationId xmlns:a16="http://schemas.microsoft.com/office/drawing/2014/main" id="{E211CAB1-A856-566E-7C94-A415615912A3}"/>
              </a:ext>
            </a:extLst>
          </p:cNvPr>
          <p:cNvSpPr/>
          <p:nvPr/>
        </p:nvSpPr>
        <p:spPr>
          <a:xfrm>
            <a:off x="3782263" y="5574225"/>
            <a:ext cx="2182641" cy="90024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Digital Asset Management Platform</a:t>
            </a:r>
          </a:p>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Service Assurance Platform</a:t>
            </a:r>
          </a:p>
          <a:p>
            <a:pPr marL="171450" indent="-171450">
              <a:buFont typeface="Arial" panose="020B0604020202020204" pitchFamily="34" charset="0"/>
              <a:buChar char="•"/>
            </a:pPr>
            <a:r>
              <a:rPr lang="en-US" sz="1050">
                <a:solidFill>
                  <a:schemeClr val="tx1">
                    <a:lumMod val="75000"/>
                    <a:lumOff val="25000"/>
                  </a:schemeClr>
                </a:solidFill>
                <a:latin typeface="Arial" panose="020B0604020202020204" pitchFamily="34" charset="0"/>
                <a:cs typeface="Arial" panose="020B0604020202020204" pitchFamily="34" charset="0"/>
              </a:rPr>
              <a:t>Coverage assessment and mapping</a:t>
            </a:r>
          </a:p>
        </p:txBody>
      </p:sp>
      <p:cxnSp>
        <p:nvCxnSpPr>
          <p:cNvPr id="13" name="Straight Connector 12">
            <a:extLst>
              <a:ext uri="{FF2B5EF4-FFF2-40B4-BE49-F238E27FC236}">
                <a16:creationId xmlns:a16="http://schemas.microsoft.com/office/drawing/2014/main" id="{7F8304BA-7498-529B-E916-883512D81630}"/>
              </a:ext>
            </a:extLst>
          </p:cNvPr>
          <p:cNvCxnSpPr>
            <a:cxnSpLocks/>
          </p:cNvCxnSpPr>
          <p:nvPr/>
        </p:nvCxnSpPr>
        <p:spPr>
          <a:xfrm>
            <a:off x="3724478" y="5314891"/>
            <a:ext cx="4820" cy="1242321"/>
          </a:xfrm>
          <a:prstGeom prst="line">
            <a:avLst/>
          </a:prstGeom>
          <a:ln w="12700">
            <a:solidFill>
              <a:srgbClr val="2A98C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7EDB9D-9AA1-5ACA-06BD-4720756EEF4A}"/>
              </a:ext>
            </a:extLst>
          </p:cNvPr>
          <p:cNvCxnSpPr>
            <a:cxnSpLocks/>
          </p:cNvCxnSpPr>
          <p:nvPr/>
        </p:nvCxnSpPr>
        <p:spPr>
          <a:xfrm>
            <a:off x="6048011" y="5314891"/>
            <a:ext cx="0" cy="1242321"/>
          </a:xfrm>
          <a:prstGeom prst="line">
            <a:avLst/>
          </a:prstGeom>
          <a:ln w="12700">
            <a:solidFill>
              <a:srgbClr val="2A98C7"/>
            </a:solidFill>
          </a:ln>
        </p:spPr>
        <p:style>
          <a:lnRef idx="1">
            <a:schemeClr val="accent1"/>
          </a:lnRef>
          <a:fillRef idx="0">
            <a:schemeClr val="accent1"/>
          </a:fillRef>
          <a:effectRef idx="0">
            <a:schemeClr val="accent1"/>
          </a:effectRef>
          <a:fontRef idx="minor">
            <a:schemeClr val="tx1"/>
          </a:fontRef>
        </p:style>
      </p:cxnSp>
      <p:sp>
        <p:nvSpPr>
          <p:cNvPr id="15" name="Round Diagonal Corner Rectangle 14">
            <a:extLst>
              <a:ext uri="{FF2B5EF4-FFF2-40B4-BE49-F238E27FC236}">
                <a16:creationId xmlns:a16="http://schemas.microsoft.com/office/drawing/2014/main" id="{D95EAADB-D622-8F21-A04D-32D3A20B3D60}"/>
              </a:ext>
            </a:extLst>
          </p:cNvPr>
          <p:cNvSpPr/>
          <p:nvPr/>
        </p:nvSpPr>
        <p:spPr>
          <a:xfrm>
            <a:off x="9603468" y="3449291"/>
            <a:ext cx="2675860" cy="3577781"/>
          </a:xfrm>
          <a:prstGeom prst="round2DiagRect">
            <a:avLst>
              <a:gd name="adj1" fmla="val 34150"/>
              <a:gd name="adj2" fmla="val 0"/>
            </a:avLst>
          </a:prstGeom>
          <a:blipFill dpi="0" rotWithShape="0">
            <a:blip r:embed="rId2">
              <a:alphaModFix amt="8816"/>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1B0FE45-9F56-1330-2E9E-F74E50C64202}"/>
              </a:ext>
            </a:extLst>
          </p:cNvPr>
          <p:cNvSpPr/>
          <p:nvPr/>
        </p:nvSpPr>
        <p:spPr>
          <a:xfrm>
            <a:off x="10117326" y="3793774"/>
            <a:ext cx="2003635" cy="195438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bg1"/>
                </a:solidFill>
                <a:latin typeface="Arial" panose="020B0604020202020204" pitchFamily="34" charset="0"/>
                <a:cs typeface="Arial" panose="020B0604020202020204" pitchFamily="34" charset="0"/>
              </a:rPr>
              <a:t>    The AWTG team has seamlessly integrated into the BAI team within Sunderland providing the design and delivery skills to implement and test a 5G Core, integration with core </a:t>
            </a:r>
            <a:r>
              <a:rPr lang="en-US" sz="1100" err="1">
                <a:solidFill>
                  <a:schemeClr val="bg1"/>
                </a:solidFill>
                <a:latin typeface="Arial" panose="020B0604020202020204" pitchFamily="34" charset="0"/>
                <a:cs typeface="Arial" panose="020B0604020202020204" pitchFamily="34" charset="0"/>
              </a:rPr>
              <a:t>WiFi</a:t>
            </a:r>
            <a:r>
              <a:rPr lang="en-US" sz="1100">
                <a:solidFill>
                  <a:schemeClr val="bg1"/>
                </a:solidFill>
                <a:latin typeface="Arial" panose="020B0604020202020204" pitchFamily="34" charset="0"/>
                <a:cs typeface="Arial" panose="020B0604020202020204" pitchFamily="34" charset="0"/>
              </a:rPr>
              <a:t> components and 5G radio sites, and network resilience analysis to drive the network into the future”</a:t>
            </a:r>
          </a:p>
        </p:txBody>
      </p:sp>
      <p:sp>
        <p:nvSpPr>
          <p:cNvPr id="17" name="Rectangle 16">
            <a:extLst>
              <a:ext uri="{FF2B5EF4-FFF2-40B4-BE49-F238E27FC236}">
                <a16:creationId xmlns:a16="http://schemas.microsoft.com/office/drawing/2014/main" id="{2581AB28-6EC4-9A8B-4FA3-FA58E6A7E6D2}"/>
              </a:ext>
            </a:extLst>
          </p:cNvPr>
          <p:cNvSpPr/>
          <p:nvPr/>
        </p:nvSpPr>
        <p:spPr>
          <a:xfrm>
            <a:off x="9866066" y="3525646"/>
            <a:ext cx="2470231"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2A98C7"/>
                </a:solidFill>
                <a:latin typeface="HelveticaNeueLT Std Blk Cn" panose="020B0604020202020204" pitchFamily="34" charset="0"/>
              </a:rPr>
              <a:t>“</a:t>
            </a:r>
          </a:p>
        </p:txBody>
      </p:sp>
      <p:sp>
        <p:nvSpPr>
          <p:cNvPr id="18" name="Title 3">
            <a:extLst>
              <a:ext uri="{FF2B5EF4-FFF2-40B4-BE49-F238E27FC236}">
                <a16:creationId xmlns:a16="http://schemas.microsoft.com/office/drawing/2014/main" id="{5629124B-A676-29EC-1150-94BB3F83F0BF}"/>
              </a:ext>
            </a:extLst>
          </p:cNvPr>
          <p:cNvSpPr txBox="1">
            <a:spLocks/>
          </p:cNvSpPr>
          <p:nvPr/>
        </p:nvSpPr>
        <p:spPr>
          <a:xfrm>
            <a:off x="277388" y="4537276"/>
            <a:ext cx="1296770" cy="484505"/>
          </a:xfrm>
          <a:prstGeom prst="rect">
            <a:avLst/>
          </a:prstGeom>
          <a:solidFill>
            <a:srgbClr val="8F3E8D"/>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000">
                <a:solidFill>
                  <a:schemeClr val="bg1"/>
                </a:solidFill>
                <a:latin typeface="Arial" panose="020B0604020202020204" pitchFamily="34" charset="0"/>
                <a:cs typeface="Arial" panose="020B0604020202020204" pitchFamily="34" charset="0"/>
              </a:rPr>
              <a:t>Regional and Local Government</a:t>
            </a:r>
          </a:p>
        </p:txBody>
      </p:sp>
      <p:sp>
        <p:nvSpPr>
          <p:cNvPr id="19" name="Title 3">
            <a:extLst>
              <a:ext uri="{FF2B5EF4-FFF2-40B4-BE49-F238E27FC236}">
                <a16:creationId xmlns:a16="http://schemas.microsoft.com/office/drawing/2014/main" id="{A060DF73-0ADC-B3FF-8BCF-51BF540714EF}"/>
              </a:ext>
            </a:extLst>
          </p:cNvPr>
          <p:cNvSpPr txBox="1">
            <a:spLocks/>
          </p:cNvSpPr>
          <p:nvPr/>
        </p:nvSpPr>
        <p:spPr>
          <a:xfrm>
            <a:off x="1574158" y="4537276"/>
            <a:ext cx="1296770" cy="484505"/>
          </a:xfrm>
          <a:prstGeom prst="rect">
            <a:avLst/>
          </a:prstGeom>
          <a:solidFill>
            <a:srgbClr val="DA386C"/>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000">
                <a:solidFill>
                  <a:schemeClr val="bg1"/>
                </a:solidFill>
                <a:latin typeface="Arial" panose="020B0604020202020204" pitchFamily="34" charset="0"/>
                <a:cs typeface="Arial" panose="020B0604020202020204" pitchFamily="34" charset="0"/>
              </a:rPr>
              <a:t>Central Government</a:t>
            </a:r>
          </a:p>
        </p:txBody>
      </p:sp>
      <p:sp>
        <p:nvSpPr>
          <p:cNvPr id="20" name="Title 3">
            <a:extLst>
              <a:ext uri="{FF2B5EF4-FFF2-40B4-BE49-F238E27FC236}">
                <a16:creationId xmlns:a16="http://schemas.microsoft.com/office/drawing/2014/main" id="{B79BF47A-7CAD-6C2D-943D-2A83ADF40D55}"/>
              </a:ext>
            </a:extLst>
          </p:cNvPr>
          <p:cNvSpPr txBox="1">
            <a:spLocks/>
          </p:cNvSpPr>
          <p:nvPr/>
        </p:nvSpPr>
        <p:spPr>
          <a:xfrm>
            <a:off x="2871676" y="4537276"/>
            <a:ext cx="1296770" cy="484505"/>
          </a:xfrm>
          <a:prstGeom prst="rect">
            <a:avLst/>
          </a:prstGeom>
          <a:solidFill>
            <a:srgbClr val="FFDA3D"/>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000">
                <a:solidFill>
                  <a:schemeClr val="bg1"/>
                </a:solidFill>
                <a:latin typeface="Arial" panose="020B0604020202020204" pitchFamily="34" charset="0"/>
                <a:cs typeface="Arial" panose="020B0604020202020204" pitchFamily="34" charset="0"/>
              </a:rPr>
              <a:t>Technology Vendors</a:t>
            </a:r>
          </a:p>
        </p:txBody>
      </p:sp>
      <p:sp>
        <p:nvSpPr>
          <p:cNvPr id="21" name="Title 3">
            <a:extLst>
              <a:ext uri="{FF2B5EF4-FFF2-40B4-BE49-F238E27FC236}">
                <a16:creationId xmlns:a16="http://schemas.microsoft.com/office/drawing/2014/main" id="{6D00CDDB-485D-C6D7-32C9-3D0D8AAAC11D}"/>
              </a:ext>
            </a:extLst>
          </p:cNvPr>
          <p:cNvSpPr txBox="1">
            <a:spLocks/>
          </p:cNvSpPr>
          <p:nvPr/>
        </p:nvSpPr>
        <p:spPr>
          <a:xfrm>
            <a:off x="4167698" y="4537276"/>
            <a:ext cx="1239369" cy="484505"/>
          </a:xfrm>
          <a:prstGeom prst="rect">
            <a:avLst/>
          </a:prstGeom>
          <a:solidFill>
            <a:srgbClr val="6CBE45"/>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000">
                <a:solidFill>
                  <a:schemeClr val="bg1"/>
                </a:solidFill>
                <a:latin typeface="Arial" panose="020B0604020202020204" pitchFamily="34" charset="0"/>
                <a:cs typeface="Arial" panose="020B0604020202020204" pitchFamily="34" charset="0"/>
              </a:rPr>
              <a:t>Mobile Network Operators</a:t>
            </a:r>
          </a:p>
        </p:txBody>
      </p:sp>
      <p:sp>
        <p:nvSpPr>
          <p:cNvPr id="22" name="Title 3">
            <a:extLst>
              <a:ext uri="{FF2B5EF4-FFF2-40B4-BE49-F238E27FC236}">
                <a16:creationId xmlns:a16="http://schemas.microsoft.com/office/drawing/2014/main" id="{9B8D5970-8FA6-E082-3044-8BD3C0160376}"/>
              </a:ext>
            </a:extLst>
          </p:cNvPr>
          <p:cNvSpPr txBox="1">
            <a:spLocks/>
          </p:cNvSpPr>
          <p:nvPr/>
        </p:nvSpPr>
        <p:spPr>
          <a:xfrm>
            <a:off x="5368138" y="4537276"/>
            <a:ext cx="1296770" cy="484505"/>
          </a:xfrm>
          <a:prstGeom prst="rect">
            <a:avLst/>
          </a:prstGeom>
          <a:solidFill>
            <a:srgbClr val="2A98C7"/>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000">
                <a:solidFill>
                  <a:schemeClr val="bg1"/>
                </a:solidFill>
                <a:latin typeface="Arial" panose="020B0604020202020204" pitchFamily="34" charset="0"/>
                <a:cs typeface="Arial" panose="020B0604020202020204" pitchFamily="34" charset="0"/>
              </a:rPr>
              <a:t>Vertical Applications</a:t>
            </a:r>
          </a:p>
        </p:txBody>
      </p:sp>
      <p:sp>
        <p:nvSpPr>
          <p:cNvPr id="23" name="Title 3">
            <a:extLst>
              <a:ext uri="{FF2B5EF4-FFF2-40B4-BE49-F238E27FC236}">
                <a16:creationId xmlns:a16="http://schemas.microsoft.com/office/drawing/2014/main" id="{2639AE63-06BC-248D-60B4-80129377468F}"/>
              </a:ext>
            </a:extLst>
          </p:cNvPr>
          <p:cNvSpPr txBox="1">
            <a:spLocks/>
          </p:cNvSpPr>
          <p:nvPr/>
        </p:nvSpPr>
        <p:spPr>
          <a:xfrm>
            <a:off x="6643755" y="4537276"/>
            <a:ext cx="992722" cy="484505"/>
          </a:xfrm>
          <a:prstGeom prst="rect">
            <a:avLst/>
          </a:prstGeom>
          <a:solidFill>
            <a:srgbClr val="DA386C"/>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000">
                <a:solidFill>
                  <a:schemeClr val="bg1"/>
                </a:solidFill>
                <a:latin typeface="Arial" panose="020B0604020202020204" pitchFamily="34" charset="0"/>
                <a:cs typeface="Arial" panose="020B0604020202020204" pitchFamily="34" charset="0"/>
              </a:rPr>
              <a:t>Health and care</a:t>
            </a:r>
          </a:p>
        </p:txBody>
      </p:sp>
      <p:sp>
        <p:nvSpPr>
          <p:cNvPr id="24" name="Title 3">
            <a:extLst>
              <a:ext uri="{FF2B5EF4-FFF2-40B4-BE49-F238E27FC236}">
                <a16:creationId xmlns:a16="http://schemas.microsoft.com/office/drawing/2014/main" id="{2F655D08-06C7-506F-F99C-F99A7580DB26}"/>
              </a:ext>
            </a:extLst>
          </p:cNvPr>
          <p:cNvSpPr txBox="1">
            <a:spLocks/>
          </p:cNvSpPr>
          <p:nvPr/>
        </p:nvSpPr>
        <p:spPr>
          <a:xfrm>
            <a:off x="7628895" y="4537276"/>
            <a:ext cx="992722" cy="484505"/>
          </a:xfrm>
          <a:prstGeom prst="rect">
            <a:avLst/>
          </a:prstGeom>
          <a:solidFill>
            <a:srgbClr val="8F3E8D"/>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000">
                <a:solidFill>
                  <a:schemeClr val="bg1"/>
                </a:solidFill>
                <a:latin typeface="Arial" panose="020B0604020202020204" pitchFamily="34" charset="0"/>
                <a:cs typeface="Arial" panose="020B0604020202020204" pitchFamily="34" charset="0"/>
              </a:rPr>
              <a:t>Industry Bodies</a:t>
            </a:r>
          </a:p>
        </p:txBody>
      </p:sp>
      <p:sp>
        <p:nvSpPr>
          <p:cNvPr id="25" name="Title 3">
            <a:extLst>
              <a:ext uri="{FF2B5EF4-FFF2-40B4-BE49-F238E27FC236}">
                <a16:creationId xmlns:a16="http://schemas.microsoft.com/office/drawing/2014/main" id="{E23458E9-8E44-82E0-F8D1-7B8F35082940}"/>
              </a:ext>
            </a:extLst>
          </p:cNvPr>
          <p:cNvSpPr txBox="1">
            <a:spLocks/>
          </p:cNvSpPr>
          <p:nvPr/>
        </p:nvSpPr>
        <p:spPr>
          <a:xfrm>
            <a:off x="8622556" y="4537276"/>
            <a:ext cx="992722" cy="484505"/>
          </a:xfrm>
          <a:prstGeom prst="rect">
            <a:avLst/>
          </a:prstGeom>
          <a:solidFill>
            <a:srgbClr val="6CBE45"/>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000">
                <a:solidFill>
                  <a:schemeClr val="bg1"/>
                </a:solidFill>
                <a:latin typeface="Arial" panose="020B0604020202020204" pitchFamily="34" charset="0"/>
                <a:cs typeface="Arial" panose="020B0604020202020204" pitchFamily="34" charset="0"/>
              </a:rPr>
              <a:t>Researchers</a:t>
            </a:r>
          </a:p>
        </p:txBody>
      </p:sp>
      <p:cxnSp>
        <p:nvCxnSpPr>
          <p:cNvPr id="26" name="Straight Connector 25">
            <a:extLst>
              <a:ext uri="{FF2B5EF4-FFF2-40B4-BE49-F238E27FC236}">
                <a16:creationId xmlns:a16="http://schemas.microsoft.com/office/drawing/2014/main" id="{6531A264-2BFA-426C-99EE-36ABD709B201}"/>
              </a:ext>
            </a:extLst>
          </p:cNvPr>
          <p:cNvCxnSpPr/>
          <p:nvPr/>
        </p:nvCxnSpPr>
        <p:spPr>
          <a:xfrm flipV="1">
            <a:off x="1574158" y="1075765"/>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571AC88-E6F1-6ADB-2E37-6FC92A1A3E4B}"/>
              </a:ext>
            </a:extLst>
          </p:cNvPr>
          <p:cNvCxnSpPr/>
          <p:nvPr/>
        </p:nvCxnSpPr>
        <p:spPr>
          <a:xfrm flipV="1">
            <a:off x="2857137" y="1083150"/>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31D2B2-6BBE-5523-2D15-D7BF459C62B6}"/>
              </a:ext>
            </a:extLst>
          </p:cNvPr>
          <p:cNvCxnSpPr/>
          <p:nvPr/>
        </p:nvCxnSpPr>
        <p:spPr>
          <a:xfrm flipV="1">
            <a:off x="4175250" y="1083149"/>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4ABF97-C09E-7D99-90C8-C22DD129086B}"/>
              </a:ext>
            </a:extLst>
          </p:cNvPr>
          <p:cNvCxnSpPr/>
          <p:nvPr/>
        </p:nvCxnSpPr>
        <p:spPr>
          <a:xfrm flipV="1">
            <a:off x="5375590" y="1083148"/>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A2B8B6-071C-6DBD-11CF-5DB5814232BC}"/>
              </a:ext>
            </a:extLst>
          </p:cNvPr>
          <p:cNvCxnSpPr/>
          <p:nvPr/>
        </p:nvCxnSpPr>
        <p:spPr>
          <a:xfrm flipV="1">
            <a:off x="6646865" y="1111893"/>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B3D44F-D9CE-04FF-AF51-3E3C54B66594}"/>
              </a:ext>
            </a:extLst>
          </p:cNvPr>
          <p:cNvCxnSpPr/>
          <p:nvPr/>
        </p:nvCxnSpPr>
        <p:spPr>
          <a:xfrm flipV="1">
            <a:off x="7648132" y="1068435"/>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CBDACF-EC3F-5DBB-5CEF-A2D0C4F4ED24}"/>
              </a:ext>
            </a:extLst>
          </p:cNvPr>
          <p:cNvCxnSpPr/>
          <p:nvPr/>
        </p:nvCxnSpPr>
        <p:spPr>
          <a:xfrm flipV="1">
            <a:off x="8608046" y="1075765"/>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3" name="Picture 32" descr="Logo, company name&#10;&#10;Description automatically generated">
            <a:extLst>
              <a:ext uri="{FF2B5EF4-FFF2-40B4-BE49-F238E27FC236}">
                <a16:creationId xmlns:a16="http://schemas.microsoft.com/office/drawing/2014/main" id="{C7A1A9E8-1898-C9C6-0971-FE0960764413}"/>
              </a:ext>
            </a:extLst>
          </p:cNvPr>
          <p:cNvPicPr>
            <a:picLocks noChangeAspect="1"/>
          </p:cNvPicPr>
          <p:nvPr/>
        </p:nvPicPr>
        <p:blipFill rotWithShape="1">
          <a:blip r:embed="rId3"/>
          <a:srcRect t="16643" r="-1075" b="15478"/>
          <a:stretch/>
        </p:blipFill>
        <p:spPr>
          <a:xfrm>
            <a:off x="1286045" y="3469402"/>
            <a:ext cx="664390" cy="441306"/>
          </a:xfrm>
          <a:prstGeom prst="rect">
            <a:avLst/>
          </a:prstGeom>
        </p:spPr>
      </p:pic>
      <p:pic>
        <p:nvPicPr>
          <p:cNvPr id="34" name="Picture 33" descr="Logo, company name&#10;&#10;Description automatically generated">
            <a:extLst>
              <a:ext uri="{FF2B5EF4-FFF2-40B4-BE49-F238E27FC236}">
                <a16:creationId xmlns:a16="http://schemas.microsoft.com/office/drawing/2014/main" id="{C73A3BA8-00A9-6852-8E83-2F0E3590AA1A}"/>
              </a:ext>
            </a:extLst>
          </p:cNvPr>
          <p:cNvPicPr>
            <a:picLocks noChangeAspect="1"/>
          </p:cNvPicPr>
          <p:nvPr/>
        </p:nvPicPr>
        <p:blipFill rotWithShape="1">
          <a:blip r:embed="rId4"/>
          <a:srcRect t="24290" r="-251" b="28601"/>
          <a:stretch/>
        </p:blipFill>
        <p:spPr>
          <a:xfrm>
            <a:off x="454791" y="4104280"/>
            <a:ext cx="533350" cy="253199"/>
          </a:xfrm>
          <a:prstGeom prst="rect">
            <a:avLst/>
          </a:prstGeom>
        </p:spPr>
      </p:pic>
      <p:pic>
        <p:nvPicPr>
          <p:cNvPr id="35" name="Picture 34" descr="Logo, company name&#10;&#10;Description automatically generated">
            <a:extLst>
              <a:ext uri="{FF2B5EF4-FFF2-40B4-BE49-F238E27FC236}">
                <a16:creationId xmlns:a16="http://schemas.microsoft.com/office/drawing/2014/main" id="{A272CD1C-F939-5C5A-030D-93DF0F9F1A1A}"/>
              </a:ext>
            </a:extLst>
          </p:cNvPr>
          <p:cNvPicPr>
            <a:picLocks noChangeAspect="1"/>
          </p:cNvPicPr>
          <p:nvPr/>
        </p:nvPicPr>
        <p:blipFill rotWithShape="1">
          <a:blip r:embed="rId5"/>
          <a:srcRect l="-655" t="14565" r="251" b="16320"/>
          <a:stretch/>
        </p:blipFill>
        <p:spPr>
          <a:xfrm>
            <a:off x="1013610" y="4031856"/>
            <a:ext cx="644553" cy="366825"/>
          </a:xfrm>
          <a:prstGeom prst="rect">
            <a:avLst/>
          </a:prstGeom>
        </p:spPr>
      </p:pic>
      <p:pic>
        <p:nvPicPr>
          <p:cNvPr id="36" name="Picture 35" descr="Logo, company name&#10;&#10;Description automatically generated">
            <a:extLst>
              <a:ext uri="{FF2B5EF4-FFF2-40B4-BE49-F238E27FC236}">
                <a16:creationId xmlns:a16="http://schemas.microsoft.com/office/drawing/2014/main" id="{33D0E260-B909-0F79-D0A4-3D4B85E120BE}"/>
              </a:ext>
            </a:extLst>
          </p:cNvPr>
          <p:cNvPicPr>
            <a:picLocks noChangeAspect="1"/>
          </p:cNvPicPr>
          <p:nvPr/>
        </p:nvPicPr>
        <p:blipFill>
          <a:blip r:embed="rId6"/>
          <a:stretch>
            <a:fillRect/>
          </a:stretch>
        </p:blipFill>
        <p:spPr>
          <a:xfrm>
            <a:off x="736020" y="3435503"/>
            <a:ext cx="475937" cy="547721"/>
          </a:xfrm>
          <a:prstGeom prst="rect">
            <a:avLst/>
          </a:prstGeom>
        </p:spPr>
      </p:pic>
      <p:pic>
        <p:nvPicPr>
          <p:cNvPr id="37" name="Picture 36" descr="Logo&#10;&#10;Description automatically generated">
            <a:extLst>
              <a:ext uri="{FF2B5EF4-FFF2-40B4-BE49-F238E27FC236}">
                <a16:creationId xmlns:a16="http://schemas.microsoft.com/office/drawing/2014/main" id="{1DB0CD45-2788-AADE-AAAC-36072E796B4F}"/>
              </a:ext>
            </a:extLst>
          </p:cNvPr>
          <p:cNvPicPr>
            <a:picLocks noChangeAspect="1"/>
          </p:cNvPicPr>
          <p:nvPr/>
        </p:nvPicPr>
        <p:blipFill>
          <a:blip r:embed="rId7"/>
          <a:stretch>
            <a:fillRect/>
          </a:stretch>
        </p:blipFill>
        <p:spPr>
          <a:xfrm>
            <a:off x="1013610" y="3032814"/>
            <a:ext cx="696263" cy="251326"/>
          </a:xfrm>
          <a:prstGeom prst="rect">
            <a:avLst/>
          </a:prstGeom>
        </p:spPr>
      </p:pic>
      <p:pic>
        <p:nvPicPr>
          <p:cNvPr id="38" name="Picture 37" descr="Logo, company name&#10;&#10;Description automatically generated">
            <a:extLst>
              <a:ext uri="{FF2B5EF4-FFF2-40B4-BE49-F238E27FC236}">
                <a16:creationId xmlns:a16="http://schemas.microsoft.com/office/drawing/2014/main" id="{3629D250-D4FA-12D7-C054-5B1F79154155}"/>
              </a:ext>
            </a:extLst>
          </p:cNvPr>
          <p:cNvPicPr>
            <a:picLocks noChangeAspect="1"/>
          </p:cNvPicPr>
          <p:nvPr/>
        </p:nvPicPr>
        <p:blipFill rotWithShape="1">
          <a:blip r:embed="rId8"/>
          <a:srcRect t="24941" r="-251" b="23240"/>
          <a:stretch/>
        </p:blipFill>
        <p:spPr>
          <a:xfrm>
            <a:off x="2214858" y="1639735"/>
            <a:ext cx="717609" cy="373609"/>
          </a:xfrm>
          <a:prstGeom prst="rect">
            <a:avLst/>
          </a:prstGeom>
        </p:spPr>
      </p:pic>
      <p:pic>
        <p:nvPicPr>
          <p:cNvPr id="39" name="Picture 38" descr="Logo&#10;&#10;Description automatically generated">
            <a:extLst>
              <a:ext uri="{FF2B5EF4-FFF2-40B4-BE49-F238E27FC236}">
                <a16:creationId xmlns:a16="http://schemas.microsoft.com/office/drawing/2014/main" id="{7F0F4E90-17C6-0005-505F-7F2A4F4DF556}"/>
              </a:ext>
            </a:extLst>
          </p:cNvPr>
          <p:cNvPicPr>
            <a:picLocks noChangeAspect="1"/>
          </p:cNvPicPr>
          <p:nvPr/>
        </p:nvPicPr>
        <p:blipFill>
          <a:blip r:embed="rId9"/>
          <a:stretch>
            <a:fillRect/>
          </a:stretch>
        </p:blipFill>
        <p:spPr>
          <a:xfrm>
            <a:off x="1817989" y="2088817"/>
            <a:ext cx="904079" cy="253221"/>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AB3F933D-E674-3C1E-CE56-515D8174B9D9}"/>
              </a:ext>
            </a:extLst>
          </p:cNvPr>
          <p:cNvPicPr>
            <a:picLocks noChangeAspect="1"/>
          </p:cNvPicPr>
          <p:nvPr/>
        </p:nvPicPr>
        <p:blipFill rotWithShape="1">
          <a:blip r:embed="rId10"/>
          <a:srcRect t="30993" r="-158" b="36569"/>
          <a:stretch/>
        </p:blipFill>
        <p:spPr>
          <a:xfrm>
            <a:off x="1994485" y="2584150"/>
            <a:ext cx="600082" cy="201448"/>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725551A4-2296-F047-56E4-F22F1EE0E3C1}"/>
              </a:ext>
            </a:extLst>
          </p:cNvPr>
          <p:cNvPicPr>
            <a:picLocks noChangeAspect="1"/>
          </p:cNvPicPr>
          <p:nvPr/>
        </p:nvPicPr>
        <p:blipFill rotWithShape="1">
          <a:blip r:embed="rId11"/>
          <a:srcRect t="33282" r="-251" b="35962"/>
          <a:stretch/>
        </p:blipFill>
        <p:spPr>
          <a:xfrm>
            <a:off x="2390854" y="968540"/>
            <a:ext cx="1039907" cy="306837"/>
          </a:xfrm>
          <a:prstGeom prst="rect">
            <a:avLst/>
          </a:prstGeom>
        </p:spPr>
      </p:pic>
      <p:pic>
        <p:nvPicPr>
          <p:cNvPr id="42" name="Picture 41" descr="A picture containing logo&#10;&#10;Description automatically generated">
            <a:extLst>
              <a:ext uri="{FF2B5EF4-FFF2-40B4-BE49-F238E27FC236}">
                <a16:creationId xmlns:a16="http://schemas.microsoft.com/office/drawing/2014/main" id="{1707C58A-0951-780C-22DF-E8EE21AA3E88}"/>
              </a:ext>
            </a:extLst>
          </p:cNvPr>
          <p:cNvPicPr>
            <a:picLocks noChangeAspect="1"/>
          </p:cNvPicPr>
          <p:nvPr/>
        </p:nvPicPr>
        <p:blipFill>
          <a:blip r:embed="rId12"/>
          <a:stretch>
            <a:fillRect/>
          </a:stretch>
        </p:blipFill>
        <p:spPr>
          <a:xfrm>
            <a:off x="897166" y="2582301"/>
            <a:ext cx="975784" cy="211635"/>
          </a:xfrm>
          <a:prstGeom prst="rect">
            <a:avLst/>
          </a:prstGeom>
        </p:spPr>
      </p:pic>
      <p:pic>
        <p:nvPicPr>
          <p:cNvPr id="43" name="Picture 42" descr="Logo, company name&#10;&#10;Description automatically generated">
            <a:extLst>
              <a:ext uri="{FF2B5EF4-FFF2-40B4-BE49-F238E27FC236}">
                <a16:creationId xmlns:a16="http://schemas.microsoft.com/office/drawing/2014/main" id="{CA752EE1-A4FA-093D-EB90-5BC843C3C2A6}"/>
              </a:ext>
            </a:extLst>
          </p:cNvPr>
          <p:cNvPicPr>
            <a:picLocks noChangeAspect="1"/>
          </p:cNvPicPr>
          <p:nvPr/>
        </p:nvPicPr>
        <p:blipFill rotWithShape="1">
          <a:blip r:embed="rId13"/>
          <a:srcRect t="25847" r="-376" b="36167"/>
          <a:stretch/>
        </p:blipFill>
        <p:spPr>
          <a:xfrm>
            <a:off x="2350263" y="1264438"/>
            <a:ext cx="841289" cy="293516"/>
          </a:xfrm>
          <a:prstGeom prst="rect">
            <a:avLst/>
          </a:prstGeom>
        </p:spPr>
      </p:pic>
      <p:pic>
        <p:nvPicPr>
          <p:cNvPr id="44" name="Picture 43" descr="Logo&#10;&#10;Description automatically generated">
            <a:extLst>
              <a:ext uri="{FF2B5EF4-FFF2-40B4-BE49-F238E27FC236}">
                <a16:creationId xmlns:a16="http://schemas.microsoft.com/office/drawing/2014/main" id="{2DA31FA2-94FE-E786-F9BC-1BC8B5044A36}"/>
              </a:ext>
            </a:extLst>
          </p:cNvPr>
          <p:cNvPicPr>
            <a:picLocks noChangeAspect="1"/>
          </p:cNvPicPr>
          <p:nvPr/>
        </p:nvPicPr>
        <p:blipFill>
          <a:blip r:embed="rId14"/>
          <a:stretch>
            <a:fillRect/>
          </a:stretch>
        </p:blipFill>
        <p:spPr>
          <a:xfrm>
            <a:off x="1785575" y="3056953"/>
            <a:ext cx="449062" cy="218743"/>
          </a:xfrm>
          <a:prstGeom prst="rect">
            <a:avLst/>
          </a:prstGeom>
        </p:spPr>
      </p:pic>
      <p:pic>
        <p:nvPicPr>
          <p:cNvPr id="45" name="Picture 44">
            <a:extLst>
              <a:ext uri="{FF2B5EF4-FFF2-40B4-BE49-F238E27FC236}">
                <a16:creationId xmlns:a16="http://schemas.microsoft.com/office/drawing/2014/main" id="{5A915B26-849A-FBC7-FA3E-B85984C67DC2}"/>
              </a:ext>
            </a:extLst>
          </p:cNvPr>
          <p:cNvPicPr>
            <a:picLocks noChangeAspect="1"/>
          </p:cNvPicPr>
          <p:nvPr/>
        </p:nvPicPr>
        <p:blipFill rotWithShape="1">
          <a:blip r:embed="rId15">
            <a:extLst>
              <a:ext uri="{28A0092B-C50C-407E-A947-70E740481C1C}">
                <a14:useLocalDpi xmlns:a14="http://schemas.microsoft.com/office/drawing/2010/main" val="0"/>
              </a:ext>
            </a:extLst>
          </a:blip>
          <a:srcRect t="32866" b="35373"/>
          <a:stretch/>
        </p:blipFill>
        <p:spPr>
          <a:xfrm>
            <a:off x="3367478" y="1997431"/>
            <a:ext cx="669672" cy="212695"/>
          </a:xfrm>
          <a:prstGeom prst="rect">
            <a:avLst/>
          </a:prstGeom>
        </p:spPr>
      </p:pic>
      <p:pic>
        <p:nvPicPr>
          <p:cNvPr id="46" name="Picture 45">
            <a:extLst>
              <a:ext uri="{FF2B5EF4-FFF2-40B4-BE49-F238E27FC236}">
                <a16:creationId xmlns:a16="http://schemas.microsoft.com/office/drawing/2014/main" id="{B1E657B1-A918-A263-7BAF-AAC4922B4C74}"/>
              </a:ext>
            </a:extLst>
          </p:cNvPr>
          <p:cNvPicPr>
            <a:picLocks noChangeAspect="1"/>
          </p:cNvPicPr>
          <p:nvPr/>
        </p:nvPicPr>
        <p:blipFill rotWithShape="1">
          <a:blip r:embed="rId16">
            <a:extLst>
              <a:ext uri="{28A0092B-C50C-407E-A947-70E740481C1C}">
                <a14:useLocalDpi xmlns:a14="http://schemas.microsoft.com/office/drawing/2010/main" val="0"/>
              </a:ext>
            </a:extLst>
          </a:blip>
          <a:srcRect t="29080" b="29436"/>
          <a:stretch/>
        </p:blipFill>
        <p:spPr>
          <a:xfrm>
            <a:off x="2666192" y="3074917"/>
            <a:ext cx="699619" cy="290233"/>
          </a:xfrm>
          <a:prstGeom prst="rect">
            <a:avLst/>
          </a:prstGeom>
        </p:spPr>
      </p:pic>
      <p:pic>
        <p:nvPicPr>
          <p:cNvPr id="47" name="Picture 46">
            <a:extLst>
              <a:ext uri="{FF2B5EF4-FFF2-40B4-BE49-F238E27FC236}">
                <a16:creationId xmlns:a16="http://schemas.microsoft.com/office/drawing/2014/main" id="{0F09E830-0F95-8F8E-23A3-F5E05C43CEB7}"/>
              </a:ext>
            </a:extLst>
          </p:cNvPr>
          <p:cNvPicPr>
            <a:picLocks noChangeAspect="1"/>
          </p:cNvPicPr>
          <p:nvPr/>
        </p:nvPicPr>
        <p:blipFill rotWithShape="1">
          <a:blip r:embed="rId17">
            <a:extLst>
              <a:ext uri="{28A0092B-C50C-407E-A947-70E740481C1C}">
                <a14:useLocalDpi xmlns:a14="http://schemas.microsoft.com/office/drawing/2010/main" val="0"/>
              </a:ext>
            </a:extLst>
          </a:blip>
          <a:srcRect l="6412" t="32238" r="8111" b="29916"/>
          <a:stretch/>
        </p:blipFill>
        <p:spPr>
          <a:xfrm>
            <a:off x="2437353" y="3486688"/>
            <a:ext cx="673064" cy="298005"/>
          </a:xfrm>
          <a:prstGeom prst="rect">
            <a:avLst/>
          </a:prstGeom>
        </p:spPr>
      </p:pic>
      <p:pic>
        <p:nvPicPr>
          <p:cNvPr id="48" name="Picture 47">
            <a:extLst>
              <a:ext uri="{FF2B5EF4-FFF2-40B4-BE49-F238E27FC236}">
                <a16:creationId xmlns:a16="http://schemas.microsoft.com/office/drawing/2014/main" id="{C3330D10-3FF0-69DA-37D8-AB0B7D323415}"/>
              </a:ext>
            </a:extLst>
          </p:cNvPr>
          <p:cNvPicPr>
            <a:picLocks noChangeAspect="1"/>
          </p:cNvPicPr>
          <p:nvPr/>
        </p:nvPicPr>
        <p:blipFill rotWithShape="1">
          <a:blip r:embed="rId18">
            <a:extLst>
              <a:ext uri="{28A0092B-C50C-407E-A947-70E740481C1C}">
                <a14:useLocalDpi xmlns:a14="http://schemas.microsoft.com/office/drawing/2010/main" val="0"/>
              </a:ext>
            </a:extLst>
          </a:blip>
          <a:srcRect t="32986" b="41301"/>
          <a:stretch/>
        </p:blipFill>
        <p:spPr>
          <a:xfrm>
            <a:off x="3511353" y="1616740"/>
            <a:ext cx="819668" cy="210761"/>
          </a:xfrm>
          <a:prstGeom prst="rect">
            <a:avLst/>
          </a:prstGeom>
        </p:spPr>
      </p:pic>
      <p:pic>
        <p:nvPicPr>
          <p:cNvPr id="49" name="Picture 48">
            <a:extLst>
              <a:ext uri="{FF2B5EF4-FFF2-40B4-BE49-F238E27FC236}">
                <a16:creationId xmlns:a16="http://schemas.microsoft.com/office/drawing/2014/main" id="{D36F0930-60C1-6BDF-1171-6CB6A6B698CF}"/>
              </a:ext>
            </a:extLst>
          </p:cNvPr>
          <p:cNvPicPr>
            <a:picLocks noChangeAspect="1"/>
          </p:cNvPicPr>
          <p:nvPr/>
        </p:nvPicPr>
        <p:blipFill rotWithShape="1">
          <a:blip r:embed="rId19">
            <a:extLst>
              <a:ext uri="{28A0092B-C50C-407E-A947-70E740481C1C}">
                <a14:useLocalDpi xmlns:a14="http://schemas.microsoft.com/office/drawing/2010/main" val="0"/>
              </a:ext>
            </a:extLst>
          </a:blip>
          <a:srcRect r="29686"/>
          <a:stretch/>
        </p:blipFill>
        <p:spPr>
          <a:xfrm>
            <a:off x="3331356" y="2366853"/>
            <a:ext cx="336681" cy="275668"/>
          </a:xfrm>
          <a:prstGeom prst="rect">
            <a:avLst/>
          </a:prstGeom>
        </p:spPr>
      </p:pic>
      <p:pic>
        <p:nvPicPr>
          <p:cNvPr id="50" name="Picture 49" descr="Text&#10;&#10;Description automatically generated">
            <a:extLst>
              <a:ext uri="{FF2B5EF4-FFF2-40B4-BE49-F238E27FC236}">
                <a16:creationId xmlns:a16="http://schemas.microsoft.com/office/drawing/2014/main" id="{2385056A-D3B2-F0C0-9413-8596D8F227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05809" y="3937388"/>
            <a:ext cx="699618" cy="465398"/>
          </a:xfrm>
          <a:prstGeom prst="rect">
            <a:avLst/>
          </a:prstGeom>
        </p:spPr>
      </p:pic>
      <p:pic>
        <p:nvPicPr>
          <p:cNvPr id="51" name="Picture 50">
            <a:extLst>
              <a:ext uri="{FF2B5EF4-FFF2-40B4-BE49-F238E27FC236}">
                <a16:creationId xmlns:a16="http://schemas.microsoft.com/office/drawing/2014/main" id="{58319862-6AF6-4AF9-691A-4F3BF9FA500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28215" y="2740913"/>
            <a:ext cx="333043" cy="268655"/>
          </a:xfrm>
          <a:prstGeom prst="rect">
            <a:avLst/>
          </a:prstGeom>
        </p:spPr>
      </p:pic>
      <p:pic>
        <p:nvPicPr>
          <p:cNvPr id="52" name="Picture 51">
            <a:extLst>
              <a:ext uri="{FF2B5EF4-FFF2-40B4-BE49-F238E27FC236}">
                <a16:creationId xmlns:a16="http://schemas.microsoft.com/office/drawing/2014/main" id="{EC90400C-664E-7454-2794-B69D73DD5E2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58419" y="1156759"/>
            <a:ext cx="695872" cy="322298"/>
          </a:xfrm>
          <a:prstGeom prst="rect">
            <a:avLst/>
          </a:prstGeom>
        </p:spPr>
      </p:pic>
      <p:pic>
        <p:nvPicPr>
          <p:cNvPr id="53" name="Picture 52" descr="Logo, company name&#10;&#10;Description automatically generated">
            <a:extLst>
              <a:ext uri="{FF2B5EF4-FFF2-40B4-BE49-F238E27FC236}">
                <a16:creationId xmlns:a16="http://schemas.microsoft.com/office/drawing/2014/main" id="{755BAA6D-A553-1BEA-4C4F-D586CE96B644}"/>
              </a:ext>
            </a:extLst>
          </p:cNvPr>
          <p:cNvPicPr>
            <a:picLocks noChangeAspect="1"/>
          </p:cNvPicPr>
          <p:nvPr/>
        </p:nvPicPr>
        <p:blipFill rotWithShape="1">
          <a:blip r:embed="rId23"/>
          <a:srcRect t="38470" r="-158" b="38909"/>
          <a:stretch/>
        </p:blipFill>
        <p:spPr>
          <a:xfrm>
            <a:off x="5046613" y="1207624"/>
            <a:ext cx="1010250" cy="218769"/>
          </a:xfrm>
          <a:prstGeom prst="rect">
            <a:avLst/>
          </a:prstGeom>
        </p:spPr>
      </p:pic>
      <p:pic>
        <p:nvPicPr>
          <p:cNvPr id="54" name="Picture 53" descr="Logo, company name&#10;&#10;Description automatically generated">
            <a:extLst>
              <a:ext uri="{FF2B5EF4-FFF2-40B4-BE49-F238E27FC236}">
                <a16:creationId xmlns:a16="http://schemas.microsoft.com/office/drawing/2014/main" id="{558CC131-7901-49BF-7D83-9190884560D3}"/>
              </a:ext>
            </a:extLst>
          </p:cNvPr>
          <p:cNvPicPr>
            <a:picLocks noChangeAspect="1"/>
          </p:cNvPicPr>
          <p:nvPr/>
        </p:nvPicPr>
        <p:blipFill rotWithShape="1">
          <a:blip r:embed="rId24"/>
          <a:srcRect t="38628" r="-158" b="37969"/>
          <a:stretch/>
        </p:blipFill>
        <p:spPr>
          <a:xfrm>
            <a:off x="4398198" y="2269107"/>
            <a:ext cx="950773" cy="209032"/>
          </a:xfrm>
          <a:prstGeom prst="rect">
            <a:avLst/>
          </a:prstGeom>
        </p:spPr>
      </p:pic>
      <p:pic>
        <p:nvPicPr>
          <p:cNvPr id="55" name="Picture 54">
            <a:extLst>
              <a:ext uri="{FF2B5EF4-FFF2-40B4-BE49-F238E27FC236}">
                <a16:creationId xmlns:a16="http://schemas.microsoft.com/office/drawing/2014/main" id="{F6C12416-9D57-7522-EA86-B9B84CFB816D}"/>
              </a:ext>
            </a:extLst>
          </p:cNvPr>
          <p:cNvPicPr>
            <a:picLocks noChangeAspect="1"/>
          </p:cNvPicPr>
          <p:nvPr/>
        </p:nvPicPr>
        <p:blipFill rotWithShape="1">
          <a:blip r:embed="rId25"/>
          <a:srcRect l="7220" t="36022" r="10880" b="36664"/>
          <a:stretch/>
        </p:blipFill>
        <p:spPr>
          <a:xfrm>
            <a:off x="4070746" y="2538098"/>
            <a:ext cx="1051732" cy="342301"/>
          </a:xfrm>
          <a:prstGeom prst="rect">
            <a:avLst/>
          </a:prstGeom>
        </p:spPr>
      </p:pic>
      <p:pic>
        <p:nvPicPr>
          <p:cNvPr id="56" name="Picture 55">
            <a:extLst>
              <a:ext uri="{FF2B5EF4-FFF2-40B4-BE49-F238E27FC236}">
                <a16:creationId xmlns:a16="http://schemas.microsoft.com/office/drawing/2014/main" id="{6813E6DA-2C89-6CF4-B580-D0CBFC13EED0}"/>
              </a:ext>
            </a:extLst>
          </p:cNvPr>
          <p:cNvPicPr>
            <a:picLocks noChangeAspect="1"/>
          </p:cNvPicPr>
          <p:nvPr/>
        </p:nvPicPr>
        <p:blipFill>
          <a:blip r:embed="rId26"/>
          <a:stretch>
            <a:fillRect/>
          </a:stretch>
        </p:blipFill>
        <p:spPr>
          <a:xfrm>
            <a:off x="3837489" y="2940358"/>
            <a:ext cx="1149928" cy="225966"/>
          </a:xfrm>
          <a:prstGeom prst="rect">
            <a:avLst/>
          </a:prstGeom>
        </p:spPr>
      </p:pic>
      <p:pic>
        <p:nvPicPr>
          <p:cNvPr id="57" name="Picture 56" descr="Logo, company name&#10;&#10;Description automatically generated">
            <a:extLst>
              <a:ext uri="{FF2B5EF4-FFF2-40B4-BE49-F238E27FC236}">
                <a16:creationId xmlns:a16="http://schemas.microsoft.com/office/drawing/2014/main" id="{B2FD0292-5B9B-838A-D460-C90F5DCC6D37}"/>
              </a:ext>
            </a:extLst>
          </p:cNvPr>
          <p:cNvPicPr>
            <a:picLocks noChangeAspect="1"/>
          </p:cNvPicPr>
          <p:nvPr/>
        </p:nvPicPr>
        <p:blipFill>
          <a:blip r:embed="rId27"/>
          <a:stretch>
            <a:fillRect/>
          </a:stretch>
        </p:blipFill>
        <p:spPr>
          <a:xfrm>
            <a:off x="4669536" y="1720977"/>
            <a:ext cx="812223" cy="452005"/>
          </a:xfrm>
          <a:prstGeom prst="rect">
            <a:avLst/>
          </a:prstGeom>
        </p:spPr>
      </p:pic>
      <p:pic>
        <p:nvPicPr>
          <p:cNvPr id="58" name="Picture 57" descr="Logo&#10;&#10;Description automatically generated">
            <a:extLst>
              <a:ext uri="{FF2B5EF4-FFF2-40B4-BE49-F238E27FC236}">
                <a16:creationId xmlns:a16="http://schemas.microsoft.com/office/drawing/2014/main" id="{E7309A6D-0A66-343C-8147-0A1A68B049C2}"/>
              </a:ext>
            </a:extLst>
          </p:cNvPr>
          <p:cNvPicPr>
            <a:picLocks noChangeAspect="1"/>
          </p:cNvPicPr>
          <p:nvPr/>
        </p:nvPicPr>
        <p:blipFill>
          <a:blip r:embed="rId28"/>
          <a:stretch>
            <a:fillRect/>
          </a:stretch>
        </p:blipFill>
        <p:spPr>
          <a:xfrm>
            <a:off x="3589168" y="3720079"/>
            <a:ext cx="773257" cy="282049"/>
          </a:xfrm>
          <a:prstGeom prst="rect">
            <a:avLst/>
          </a:prstGeom>
        </p:spPr>
      </p:pic>
      <p:pic>
        <p:nvPicPr>
          <p:cNvPr id="59" name="Picture 58" descr="Logo, company name&#10;&#10;Description automatically generated">
            <a:extLst>
              <a:ext uri="{FF2B5EF4-FFF2-40B4-BE49-F238E27FC236}">
                <a16:creationId xmlns:a16="http://schemas.microsoft.com/office/drawing/2014/main" id="{2E3ADD38-B2A5-051A-2A0B-E6A0B4D667C8}"/>
              </a:ext>
            </a:extLst>
          </p:cNvPr>
          <p:cNvPicPr>
            <a:picLocks noChangeAspect="1"/>
          </p:cNvPicPr>
          <p:nvPr/>
        </p:nvPicPr>
        <p:blipFill rotWithShape="1">
          <a:blip r:embed="rId29"/>
          <a:srcRect t="27936" r="-158" b="21895"/>
          <a:stretch/>
        </p:blipFill>
        <p:spPr>
          <a:xfrm>
            <a:off x="3780946" y="3311706"/>
            <a:ext cx="929125" cy="266672"/>
          </a:xfrm>
          <a:prstGeom prst="rect">
            <a:avLst/>
          </a:prstGeom>
        </p:spPr>
      </p:pic>
      <p:pic>
        <p:nvPicPr>
          <p:cNvPr id="60" name="Picture 59" descr="Logo&#10;&#10;Description automatically generated">
            <a:extLst>
              <a:ext uri="{FF2B5EF4-FFF2-40B4-BE49-F238E27FC236}">
                <a16:creationId xmlns:a16="http://schemas.microsoft.com/office/drawing/2014/main" id="{565146A8-14CC-8B91-DA38-54EBA61ABB18}"/>
              </a:ext>
            </a:extLst>
          </p:cNvPr>
          <p:cNvPicPr>
            <a:picLocks noChangeAspect="1"/>
          </p:cNvPicPr>
          <p:nvPr/>
        </p:nvPicPr>
        <p:blipFill>
          <a:blip r:embed="rId30"/>
          <a:stretch>
            <a:fillRect/>
          </a:stretch>
        </p:blipFill>
        <p:spPr>
          <a:xfrm>
            <a:off x="3349278" y="4156592"/>
            <a:ext cx="621723" cy="252968"/>
          </a:xfrm>
          <a:prstGeom prst="rect">
            <a:avLst/>
          </a:prstGeom>
        </p:spPr>
      </p:pic>
      <p:pic>
        <p:nvPicPr>
          <p:cNvPr id="61" name="Picture 60" descr="Logo&#10;&#10;Description automatically generated">
            <a:extLst>
              <a:ext uri="{FF2B5EF4-FFF2-40B4-BE49-F238E27FC236}">
                <a16:creationId xmlns:a16="http://schemas.microsoft.com/office/drawing/2014/main" id="{DB8C1541-8215-C192-6D1B-5B32F3A9AFF0}"/>
              </a:ext>
            </a:extLst>
          </p:cNvPr>
          <p:cNvPicPr>
            <a:picLocks noChangeAspect="1"/>
          </p:cNvPicPr>
          <p:nvPr/>
        </p:nvPicPr>
        <p:blipFill>
          <a:blip r:embed="rId31"/>
          <a:stretch>
            <a:fillRect/>
          </a:stretch>
        </p:blipFill>
        <p:spPr>
          <a:xfrm>
            <a:off x="5083570" y="1535778"/>
            <a:ext cx="530802" cy="270046"/>
          </a:xfrm>
          <a:prstGeom prst="rect">
            <a:avLst/>
          </a:prstGeom>
        </p:spPr>
      </p:pic>
      <p:pic>
        <p:nvPicPr>
          <p:cNvPr id="62" name="Picture 61">
            <a:extLst>
              <a:ext uri="{FF2B5EF4-FFF2-40B4-BE49-F238E27FC236}">
                <a16:creationId xmlns:a16="http://schemas.microsoft.com/office/drawing/2014/main" id="{F1850707-7431-5990-7BD3-F981A7276AEE}"/>
              </a:ext>
            </a:extLst>
          </p:cNvPr>
          <p:cNvPicPr>
            <a:picLocks noChangeAspect="1"/>
          </p:cNvPicPr>
          <p:nvPr/>
        </p:nvPicPr>
        <p:blipFill rotWithShape="1">
          <a:blip r:embed="rId32"/>
          <a:srcRect l="37" t="29320" r="148" b="41561"/>
          <a:stretch/>
        </p:blipFill>
        <p:spPr>
          <a:xfrm>
            <a:off x="7810533" y="2779881"/>
            <a:ext cx="733510" cy="208368"/>
          </a:xfrm>
          <a:prstGeom prst="rect">
            <a:avLst/>
          </a:prstGeom>
        </p:spPr>
      </p:pic>
      <p:pic>
        <p:nvPicPr>
          <p:cNvPr id="63" name="Picture 62" descr="Logo, company name&#10;&#10;Description automatically generated">
            <a:extLst>
              <a:ext uri="{FF2B5EF4-FFF2-40B4-BE49-F238E27FC236}">
                <a16:creationId xmlns:a16="http://schemas.microsoft.com/office/drawing/2014/main" id="{08AA6857-02B9-1C97-54BF-E395EA1EC9BD}"/>
              </a:ext>
            </a:extLst>
          </p:cNvPr>
          <p:cNvPicPr>
            <a:picLocks noChangeAspect="1"/>
          </p:cNvPicPr>
          <p:nvPr/>
        </p:nvPicPr>
        <p:blipFill rotWithShape="1">
          <a:blip r:embed="rId33"/>
          <a:srcRect l="37" t="27474" r="148" b="28121"/>
          <a:stretch/>
        </p:blipFill>
        <p:spPr>
          <a:xfrm>
            <a:off x="7625092" y="3096098"/>
            <a:ext cx="689364" cy="301555"/>
          </a:xfrm>
          <a:prstGeom prst="rect">
            <a:avLst/>
          </a:prstGeom>
        </p:spPr>
      </p:pic>
      <p:pic>
        <p:nvPicPr>
          <p:cNvPr id="64" name="Picture 63" descr="Logo&#10;&#10;Description automatically generated">
            <a:extLst>
              <a:ext uri="{FF2B5EF4-FFF2-40B4-BE49-F238E27FC236}">
                <a16:creationId xmlns:a16="http://schemas.microsoft.com/office/drawing/2014/main" id="{7A40E752-AD5D-2A62-A108-52604D0EDDF7}"/>
              </a:ext>
            </a:extLst>
          </p:cNvPr>
          <p:cNvPicPr>
            <a:picLocks noChangeAspect="1"/>
          </p:cNvPicPr>
          <p:nvPr/>
        </p:nvPicPr>
        <p:blipFill>
          <a:blip r:embed="rId34"/>
          <a:stretch>
            <a:fillRect/>
          </a:stretch>
        </p:blipFill>
        <p:spPr>
          <a:xfrm>
            <a:off x="7126022" y="4022663"/>
            <a:ext cx="464236" cy="367161"/>
          </a:xfrm>
          <a:prstGeom prst="rect">
            <a:avLst/>
          </a:prstGeom>
        </p:spPr>
      </p:pic>
      <p:pic>
        <p:nvPicPr>
          <p:cNvPr id="65" name="Picture 64" descr="Text&#10;&#10;Description automatically generated">
            <a:extLst>
              <a:ext uri="{FF2B5EF4-FFF2-40B4-BE49-F238E27FC236}">
                <a16:creationId xmlns:a16="http://schemas.microsoft.com/office/drawing/2014/main" id="{24256F9D-674C-06A8-9B74-6D97EEAF9D19}"/>
              </a:ext>
            </a:extLst>
          </p:cNvPr>
          <p:cNvPicPr>
            <a:picLocks noChangeAspect="1"/>
          </p:cNvPicPr>
          <p:nvPr/>
        </p:nvPicPr>
        <p:blipFill>
          <a:blip r:embed="rId35"/>
          <a:stretch>
            <a:fillRect/>
          </a:stretch>
        </p:blipFill>
        <p:spPr>
          <a:xfrm>
            <a:off x="7275398" y="3581101"/>
            <a:ext cx="745468" cy="272992"/>
          </a:xfrm>
          <a:prstGeom prst="rect">
            <a:avLst/>
          </a:prstGeom>
        </p:spPr>
      </p:pic>
      <p:pic>
        <p:nvPicPr>
          <p:cNvPr id="66" name="Picture 65">
            <a:extLst>
              <a:ext uri="{FF2B5EF4-FFF2-40B4-BE49-F238E27FC236}">
                <a16:creationId xmlns:a16="http://schemas.microsoft.com/office/drawing/2014/main" id="{665A879B-7573-3F47-A281-6CFE0238523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597172" y="3007729"/>
            <a:ext cx="732462" cy="286847"/>
          </a:xfrm>
          <a:prstGeom prst="rect">
            <a:avLst/>
          </a:prstGeom>
        </p:spPr>
      </p:pic>
      <p:pic>
        <p:nvPicPr>
          <p:cNvPr id="67" name="Picture 66">
            <a:extLst>
              <a:ext uri="{FF2B5EF4-FFF2-40B4-BE49-F238E27FC236}">
                <a16:creationId xmlns:a16="http://schemas.microsoft.com/office/drawing/2014/main" id="{E3283228-5C42-CFF7-7C96-DADFAD8C4B62}"/>
              </a:ext>
            </a:extLst>
          </p:cNvPr>
          <p:cNvPicPr>
            <a:picLocks noChangeAspect="1"/>
          </p:cNvPicPr>
          <p:nvPr/>
        </p:nvPicPr>
        <p:blipFill rotWithShape="1">
          <a:blip r:embed="rId37">
            <a:extLst>
              <a:ext uri="{28A0092B-C50C-407E-A947-70E740481C1C}">
                <a14:useLocalDpi xmlns:a14="http://schemas.microsoft.com/office/drawing/2010/main" val="0"/>
              </a:ext>
            </a:extLst>
          </a:blip>
          <a:srcRect l="22988" t="16746" r="23517" b="18737"/>
          <a:stretch/>
        </p:blipFill>
        <p:spPr>
          <a:xfrm>
            <a:off x="8077157" y="4023518"/>
            <a:ext cx="504575" cy="344797"/>
          </a:xfrm>
          <a:prstGeom prst="rect">
            <a:avLst/>
          </a:prstGeom>
        </p:spPr>
      </p:pic>
      <p:pic>
        <p:nvPicPr>
          <p:cNvPr id="68" name="Picture 67">
            <a:extLst>
              <a:ext uri="{FF2B5EF4-FFF2-40B4-BE49-F238E27FC236}">
                <a16:creationId xmlns:a16="http://schemas.microsoft.com/office/drawing/2014/main" id="{A975CE62-8FCE-AEB6-3827-7507F96A746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418946" y="3334870"/>
            <a:ext cx="514819" cy="648354"/>
          </a:xfrm>
          <a:prstGeom prst="rect">
            <a:avLst/>
          </a:prstGeom>
        </p:spPr>
      </p:pic>
      <p:pic>
        <p:nvPicPr>
          <p:cNvPr id="69" name="Picture 68">
            <a:extLst>
              <a:ext uri="{FF2B5EF4-FFF2-40B4-BE49-F238E27FC236}">
                <a16:creationId xmlns:a16="http://schemas.microsoft.com/office/drawing/2014/main" id="{2C7E4DB1-1CAD-A417-5D93-C863D828B159}"/>
              </a:ext>
            </a:extLst>
          </p:cNvPr>
          <p:cNvPicPr>
            <a:picLocks noChangeAspect="1"/>
          </p:cNvPicPr>
          <p:nvPr/>
        </p:nvPicPr>
        <p:blipFill>
          <a:blip r:embed="rId39"/>
          <a:stretch>
            <a:fillRect/>
          </a:stretch>
        </p:blipFill>
        <p:spPr>
          <a:xfrm>
            <a:off x="9116604" y="2245159"/>
            <a:ext cx="402689" cy="606843"/>
          </a:xfrm>
          <a:prstGeom prst="rect">
            <a:avLst/>
          </a:prstGeom>
        </p:spPr>
      </p:pic>
      <p:pic>
        <p:nvPicPr>
          <p:cNvPr id="70" name="Picture 69">
            <a:extLst>
              <a:ext uri="{FF2B5EF4-FFF2-40B4-BE49-F238E27FC236}">
                <a16:creationId xmlns:a16="http://schemas.microsoft.com/office/drawing/2014/main" id="{66FD5E33-2328-1345-1130-B6B4B3526C7A}"/>
              </a:ext>
            </a:extLst>
          </p:cNvPr>
          <p:cNvPicPr>
            <a:picLocks noChangeAspect="1"/>
          </p:cNvPicPr>
          <p:nvPr/>
        </p:nvPicPr>
        <p:blipFill rotWithShape="1">
          <a:blip r:embed="rId40">
            <a:extLst>
              <a:ext uri="{28A0092B-C50C-407E-A947-70E740481C1C}">
                <a14:useLocalDpi xmlns:a14="http://schemas.microsoft.com/office/drawing/2010/main" val="0"/>
              </a:ext>
            </a:extLst>
          </a:blip>
          <a:srcRect t="36676" b="36652"/>
          <a:stretch/>
        </p:blipFill>
        <p:spPr>
          <a:xfrm>
            <a:off x="8842255" y="4213834"/>
            <a:ext cx="689528" cy="183914"/>
          </a:xfrm>
          <a:prstGeom prst="rect">
            <a:avLst/>
          </a:prstGeom>
        </p:spPr>
      </p:pic>
      <p:pic>
        <p:nvPicPr>
          <p:cNvPr id="71" name="Picture 70">
            <a:extLst>
              <a:ext uri="{FF2B5EF4-FFF2-40B4-BE49-F238E27FC236}">
                <a16:creationId xmlns:a16="http://schemas.microsoft.com/office/drawing/2014/main" id="{20E7DBE8-CD16-F8FC-C320-0A77983BD39B}"/>
              </a:ext>
            </a:extLst>
          </p:cNvPr>
          <p:cNvPicPr>
            <a:picLocks noChangeAspect="1"/>
          </p:cNvPicPr>
          <p:nvPr/>
        </p:nvPicPr>
        <p:blipFill rotWithShape="1">
          <a:blip r:embed="rId41">
            <a:extLst>
              <a:ext uri="{28A0092B-C50C-407E-A947-70E740481C1C}">
                <a14:useLocalDpi xmlns:a14="http://schemas.microsoft.com/office/drawing/2010/main" val="0"/>
              </a:ext>
            </a:extLst>
          </a:blip>
          <a:srcRect l="7955" t="33600" r="7580" b="34082"/>
          <a:stretch/>
        </p:blipFill>
        <p:spPr>
          <a:xfrm>
            <a:off x="9901837" y="2697540"/>
            <a:ext cx="752016" cy="287737"/>
          </a:xfrm>
          <a:prstGeom prst="rect">
            <a:avLst/>
          </a:prstGeom>
        </p:spPr>
      </p:pic>
      <p:pic>
        <p:nvPicPr>
          <p:cNvPr id="72" name="Picture 71">
            <a:extLst>
              <a:ext uri="{FF2B5EF4-FFF2-40B4-BE49-F238E27FC236}">
                <a16:creationId xmlns:a16="http://schemas.microsoft.com/office/drawing/2014/main" id="{F6C252E0-05EE-2956-DB73-48BEAEC1B050}"/>
              </a:ext>
            </a:extLst>
          </p:cNvPr>
          <p:cNvPicPr>
            <a:picLocks noChangeAspect="1"/>
          </p:cNvPicPr>
          <p:nvPr/>
        </p:nvPicPr>
        <p:blipFill rotWithShape="1">
          <a:blip r:embed="rId42">
            <a:extLst>
              <a:ext uri="{28A0092B-C50C-407E-A947-70E740481C1C}">
                <a14:useLocalDpi xmlns:a14="http://schemas.microsoft.com/office/drawing/2010/main" val="0"/>
              </a:ext>
            </a:extLst>
          </a:blip>
          <a:srcRect l="7001" t="34900" r="6598" b="34289"/>
          <a:stretch/>
        </p:blipFill>
        <p:spPr>
          <a:xfrm>
            <a:off x="9628490" y="3161332"/>
            <a:ext cx="711268" cy="253636"/>
          </a:xfrm>
          <a:prstGeom prst="rect">
            <a:avLst/>
          </a:prstGeom>
        </p:spPr>
      </p:pic>
      <p:pic>
        <p:nvPicPr>
          <p:cNvPr id="73" name="Picture 72">
            <a:extLst>
              <a:ext uri="{FF2B5EF4-FFF2-40B4-BE49-F238E27FC236}">
                <a16:creationId xmlns:a16="http://schemas.microsoft.com/office/drawing/2014/main" id="{9E412C41-C27C-F147-A419-A68307CE7F1A}"/>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169527" y="3726867"/>
            <a:ext cx="562047" cy="189656"/>
          </a:xfrm>
          <a:prstGeom prst="rect">
            <a:avLst/>
          </a:prstGeom>
        </p:spPr>
      </p:pic>
      <p:pic>
        <p:nvPicPr>
          <p:cNvPr id="74" name="Picture 73" descr="Company name&#10;&#10;Description automatically generated">
            <a:extLst>
              <a:ext uri="{FF2B5EF4-FFF2-40B4-BE49-F238E27FC236}">
                <a16:creationId xmlns:a16="http://schemas.microsoft.com/office/drawing/2014/main" id="{AF726C37-68ED-1489-0890-1597361B7B5F}"/>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272996" y="2080847"/>
            <a:ext cx="627097" cy="454892"/>
          </a:xfrm>
          <a:prstGeom prst="rect">
            <a:avLst/>
          </a:prstGeom>
        </p:spPr>
      </p:pic>
      <p:pic>
        <p:nvPicPr>
          <p:cNvPr id="75" name="Picture 74" descr="Logo, company name&#10;&#10;Description automatically generated">
            <a:extLst>
              <a:ext uri="{FF2B5EF4-FFF2-40B4-BE49-F238E27FC236}">
                <a16:creationId xmlns:a16="http://schemas.microsoft.com/office/drawing/2014/main" id="{FC3C6740-DC16-CB2E-8F5F-FFB0B42B8D80}"/>
              </a:ext>
            </a:extLst>
          </p:cNvPr>
          <p:cNvPicPr>
            <a:picLocks noChangeAspect="1"/>
          </p:cNvPicPr>
          <p:nvPr/>
        </p:nvPicPr>
        <p:blipFill rotWithShape="1">
          <a:blip r:embed="rId45"/>
          <a:srcRect t="24398" r="-119" b="24668"/>
          <a:stretch/>
        </p:blipFill>
        <p:spPr>
          <a:xfrm>
            <a:off x="6422970" y="3049112"/>
            <a:ext cx="801070" cy="404339"/>
          </a:xfrm>
          <a:prstGeom prst="rect">
            <a:avLst/>
          </a:prstGeom>
        </p:spPr>
      </p:pic>
      <p:pic>
        <p:nvPicPr>
          <p:cNvPr id="76" name="Picture 75" descr="Logo, company name&#10;&#10;Description automatically generated">
            <a:extLst>
              <a:ext uri="{FF2B5EF4-FFF2-40B4-BE49-F238E27FC236}">
                <a16:creationId xmlns:a16="http://schemas.microsoft.com/office/drawing/2014/main" id="{3119DC3A-4651-6AEF-7F35-B21826582235}"/>
              </a:ext>
            </a:extLst>
          </p:cNvPr>
          <p:cNvPicPr>
            <a:picLocks noChangeAspect="1"/>
          </p:cNvPicPr>
          <p:nvPr/>
        </p:nvPicPr>
        <p:blipFill rotWithShape="1">
          <a:blip r:embed="rId46"/>
          <a:srcRect t="25355" r="-290" b="31548"/>
          <a:stretch/>
        </p:blipFill>
        <p:spPr>
          <a:xfrm>
            <a:off x="5834583" y="4006030"/>
            <a:ext cx="869965" cy="363104"/>
          </a:xfrm>
          <a:prstGeom prst="rect">
            <a:avLst/>
          </a:prstGeom>
        </p:spPr>
      </p:pic>
      <p:pic>
        <p:nvPicPr>
          <p:cNvPr id="77" name="Picture 76" descr="Logo, company name&#10;&#10;Description automatically generated">
            <a:extLst>
              <a:ext uri="{FF2B5EF4-FFF2-40B4-BE49-F238E27FC236}">
                <a16:creationId xmlns:a16="http://schemas.microsoft.com/office/drawing/2014/main" id="{A2527C27-A749-7FDD-0A68-B29D0802D622}"/>
              </a:ext>
            </a:extLst>
          </p:cNvPr>
          <p:cNvPicPr>
            <a:picLocks noChangeAspect="1"/>
          </p:cNvPicPr>
          <p:nvPr/>
        </p:nvPicPr>
        <p:blipFill rotWithShape="1">
          <a:blip r:embed="rId47"/>
          <a:srcRect t="30401" r="-290" b="32068"/>
          <a:stretch/>
        </p:blipFill>
        <p:spPr>
          <a:xfrm>
            <a:off x="7298320" y="1596848"/>
            <a:ext cx="772951" cy="305459"/>
          </a:xfrm>
          <a:prstGeom prst="rect">
            <a:avLst/>
          </a:prstGeom>
        </p:spPr>
      </p:pic>
      <p:pic>
        <p:nvPicPr>
          <p:cNvPr id="78" name="Picture 77" descr="Logo, company name&#10;&#10;Description automatically generated">
            <a:extLst>
              <a:ext uri="{FF2B5EF4-FFF2-40B4-BE49-F238E27FC236}">
                <a16:creationId xmlns:a16="http://schemas.microsoft.com/office/drawing/2014/main" id="{12A5BD48-1F36-653A-5D78-EE41748E7AD0}"/>
              </a:ext>
            </a:extLst>
          </p:cNvPr>
          <p:cNvPicPr>
            <a:picLocks noChangeAspect="1"/>
          </p:cNvPicPr>
          <p:nvPr/>
        </p:nvPicPr>
        <p:blipFill>
          <a:blip r:embed="rId48"/>
          <a:stretch>
            <a:fillRect/>
          </a:stretch>
        </p:blipFill>
        <p:spPr>
          <a:xfrm>
            <a:off x="7543884" y="1196966"/>
            <a:ext cx="929670" cy="250894"/>
          </a:xfrm>
          <a:prstGeom prst="rect">
            <a:avLst/>
          </a:prstGeom>
        </p:spPr>
      </p:pic>
      <p:pic>
        <p:nvPicPr>
          <p:cNvPr id="79" name="Picture 78" descr="Logo&#10;&#10;Description automatically generated">
            <a:extLst>
              <a:ext uri="{FF2B5EF4-FFF2-40B4-BE49-F238E27FC236}">
                <a16:creationId xmlns:a16="http://schemas.microsoft.com/office/drawing/2014/main" id="{F705CAE1-FEEB-5F77-416D-E09F09B2F77E}"/>
              </a:ext>
            </a:extLst>
          </p:cNvPr>
          <p:cNvPicPr>
            <a:picLocks noChangeAspect="1"/>
          </p:cNvPicPr>
          <p:nvPr/>
        </p:nvPicPr>
        <p:blipFill>
          <a:blip r:embed="rId49"/>
          <a:stretch>
            <a:fillRect/>
          </a:stretch>
        </p:blipFill>
        <p:spPr>
          <a:xfrm>
            <a:off x="6186293" y="3592873"/>
            <a:ext cx="588964" cy="314388"/>
          </a:xfrm>
          <a:prstGeom prst="rect">
            <a:avLst/>
          </a:prstGeom>
        </p:spPr>
      </p:pic>
      <p:pic>
        <p:nvPicPr>
          <p:cNvPr id="80" name="Picture 79">
            <a:extLst>
              <a:ext uri="{FF2B5EF4-FFF2-40B4-BE49-F238E27FC236}">
                <a16:creationId xmlns:a16="http://schemas.microsoft.com/office/drawing/2014/main" id="{CFC33344-C097-5212-B1D8-D36C9B64E099}"/>
              </a:ext>
            </a:extLst>
          </p:cNvPr>
          <p:cNvPicPr>
            <a:picLocks noChangeAspect="1"/>
          </p:cNvPicPr>
          <p:nvPr/>
        </p:nvPicPr>
        <p:blipFill>
          <a:blip r:embed="rId50"/>
          <a:stretch>
            <a:fillRect/>
          </a:stretch>
        </p:blipFill>
        <p:spPr>
          <a:xfrm>
            <a:off x="6684321" y="2504688"/>
            <a:ext cx="893985" cy="303552"/>
          </a:xfrm>
          <a:prstGeom prst="rect">
            <a:avLst/>
          </a:prstGeom>
        </p:spPr>
      </p:pic>
      <p:pic>
        <p:nvPicPr>
          <p:cNvPr id="81" name="Picture 80" descr="Logo, company name&#10;&#10;Description automatically generated">
            <a:extLst>
              <a:ext uri="{FF2B5EF4-FFF2-40B4-BE49-F238E27FC236}">
                <a16:creationId xmlns:a16="http://schemas.microsoft.com/office/drawing/2014/main" id="{9EE0E956-03BD-B9E0-52C3-C79A9489130D}"/>
              </a:ext>
            </a:extLst>
          </p:cNvPr>
          <p:cNvPicPr>
            <a:picLocks noChangeAspect="1"/>
          </p:cNvPicPr>
          <p:nvPr/>
        </p:nvPicPr>
        <p:blipFill>
          <a:blip r:embed="rId51"/>
          <a:stretch>
            <a:fillRect/>
          </a:stretch>
        </p:blipFill>
        <p:spPr>
          <a:xfrm>
            <a:off x="6971077" y="2017945"/>
            <a:ext cx="974726" cy="358394"/>
          </a:xfrm>
          <a:prstGeom prst="rect">
            <a:avLst/>
          </a:prstGeom>
        </p:spPr>
      </p:pic>
      <p:pic>
        <p:nvPicPr>
          <p:cNvPr id="82" name="Picture 81" descr="Logo&#10;&#10;Description automatically generated">
            <a:extLst>
              <a:ext uri="{FF2B5EF4-FFF2-40B4-BE49-F238E27FC236}">
                <a16:creationId xmlns:a16="http://schemas.microsoft.com/office/drawing/2014/main" id="{A80D82C2-8722-A605-19D0-B3210894008C}"/>
              </a:ext>
            </a:extLst>
          </p:cNvPr>
          <p:cNvPicPr>
            <a:picLocks noChangeAspect="1"/>
          </p:cNvPicPr>
          <p:nvPr/>
        </p:nvPicPr>
        <p:blipFill rotWithShape="1">
          <a:blip r:embed="rId52"/>
          <a:srcRect t="32785" r="-131" b="28130"/>
          <a:stretch/>
        </p:blipFill>
        <p:spPr>
          <a:xfrm>
            <a:off x="5307778" y="2838911"/>
            <a:ext cx="690834" cy="270640"/>
          </a:xfrm>
          <a:prstGeom prst="rect">
            <a:avLst/>
          </a:prstGeom>
        </p:spPr>
      </p:pic>
      <p:pic>
        <p:nvPicPr>
          <p:cNvPr id="83" name="Picture 82" descr="Logo, company name&#10;&#10;Description automatically generated">
            <a:extLst>
              <a:ext uri="{FF2B5EF4-FFF2-40B4-BE49-F238E27FC236}">
                <a16:creationId xmlns:a16="http://schemas.microsoft.com/office/drawing/2014/main" id="{A3BF75EC-18C1-2DC0-D451-ECE49FE10C99}"/>
              </a:ext>
            </a:extLst>
          </p:cNvPr>
          <p:cNvPicPr>
            <a:picLocks noChangeAspect="1"/>
          </p:cNvPicPr>
          <p:nvPr/>
        </p:nvPicPr>
        <p:blipFill rotWithShape="1">
          <a:blip r:embed="rId53"/>
          <a:srcRect t="36032" r="-131" b="36981"/>
          <a:stretch/>
        </p:blipFill>
        <p:spPr>
          <a:xfrm>
            <a:off x="5139181" y="3194260"/>
            <a:ext cx="435637" cy="114908"/>
          </a:xfrm>
          <a:prstGeom prst="rect">
            <a:avLst/>
          </a:prstGeom>
        </p:spPr>
      </p:pic>
      <p:pic>
        <p:nvPicPr>
          <p:cNvPr id="84" name="Picture 83" descr="Logo&#10;&#10;Description automatically generated">
            <a:extLst>
              <a:ext uri="{FF2B5EF4-FFF2-40B4-BE49-F238E27FC236}">
                <a16:creationId xmlns:a16="http://schemas.microsoft.com/office/drawing/2014/main" id="{C60DA145-E209-C5F1-95E1-5F4620F47108}"/>
              </a:ext>
            </a:extLst>
          </p:cNvPr>
          <p:cNvPicPr>
            <a:picLocks noChangeAspect="1"/>
          </p:cNvPicPr>
          <p:nvPr/>
        </p:nvPicPr>
        <p:blipFill rotWithShape="1">
          <a:blip r:embed="rId54"/>
          <a:srcRect t="30013" r="-131" b="30275"/>
          <a:stretch/>
        </p:blipFill>
        <p:spPr>
          <a:xfrm>
            <a:off x="5475276" y="2554127"/>
            <a:ext cx="457203" cy="180005"/>
          </a:xfrm>
          <a:prstGeom prst="rect">
            <a:avLst/>
          </a:prstGeom>
        </p:spPr>
      </p:pic>
      <p:pic>
        <p:nvPicPr>
          <p:cNvPr id="85" name="Picture 84" descr="Logo&#10;&#10;Description automatically generated">
            <a:extLst>
              <a:ext uri="{FF2B5EF4-FFF2-40B4-BE49-F238E27FC236}">
                <a16:creationId xmlns:a16="http://schemas.microsoft.com/office/drawing/2014/main" id="{7E994018-F8DA-EF78-67BA-46C43B6E16B6}"/>
              </a:ext>
            </a:extLst>
          </p:cNvPr>
          <p:cNvPicPr>
            <a:picLocks noChangeAspect="1"/>
          </p:cNvPicPr>
          <p:nvPr/>
        </p:nvPicPr>
        <p:blipFill rotWithShape="1">
          <a:blip r:embed="rId55"/>
          <a:srcRect l="19528" t="30677" r="8519" b="31034"/>
          <a:stretch/>
        </p:blipFill>
        <p:spPr>
          <a:xfrm>
            <a:off x="5583988" y="3098714"/>
            <a:ext cx="514512" cy="266800"/>
          </a:xfrm>
          <a:prstGeom prst="rect">
            <a:avLst/>
          </a:prstGeom>
        </p:spPr>
      </p:pic>
      <p:pic>
        <p:nvPicPr>
          <p:cNvPr id="86" name="Picture 85" descr="Logo, company name&#10;&#10;Description automatically generated">
            <a:extLst>
              <a:ext uri="{FF2B5EF4-FFF2-40B4-BE49-F238E27FC236}">
                <a16:creationId xmlns:a16="http://schemas.microsoft.com/office/drawing/2014/main" id="{88D87E84-8CBA-FA63-3877-F79C25A8141F}"/>
              </a:ext>
            </a:extLst>
          </p:cNvPr>
          <p:cNvPicPr>
            <a:picLocks noChangeAspect="1"/>
          </p:cNvPicPr>
          <p:nvPr/>
        </p:nvPicPr>
        <p:blipFill>
          <a:blip r:embed="rId56"/>
          <a:stretch>
            <a:fillRect/>
          </a:stretch>
        </p:blipFill>
        <p:spPr>
          <a:xfrm>
            <a:off x="5391128" y="3348112"/>
            <a:ext cx="360154" cy="363748"/>
          </a:xfrm>
          <a:prstGeom prst="rect">
            <a:avLst/>
          </a:prstGeom>
        </p:spPr>
      </p:pic>
      <p:pic>
        <p:nvPicPr>
          <p:cNvPr id="87" name="Picture 86" descr="Logo, company name&#10;&#10;Description automatically generated">
            <a:extLst>
              <a:ext uri="{FF2B5EF4-FFF2-40B4-BE49-F238E27FC236}">
                <a16:creationId xmlns:a16="http://schemas.microsoft.com/office/drawing/2014/main" id="{1DE4A3BD-0B6F-5F10-BB3C-8991F2448DAF}"/>
              </a:ext>
            </a:extLst>
          </p:cNvPr>
          <p:cNvPicPr>
            <a:picLocks noChangeAspect="1"/>
          </p:cNvPicPr>
          <p:nvPr/>
        </p:nvPicPr>
        <p:blipFill rotWithShape="1">
          <a:blip r:embed="rId57"/>
          <a:srcRect t="13733" r="-283" b="10452"/>
          <a:stretch/>
        </p:blipFill>
        <p:spPr>
          <a:xfrm>
            <a:off x="4922319" y="3353973"/>
            <a:ext cx="381723" cy="293077"/>
          </a:xfrm>
          <a:prstGeom prst="rect">
            <a:avLst/>
          </a:prstGeom>
        </p:spPr>
      </p:pic>
      <p:pic>
        <p:nvPicPr>
          <p:cNvPr id="88" name="Picture 87" descr="Logo, company name&#10;&#10;Description automatically generated">
            <a:extLst>
              <a:ext uri="{FF2B5EF4-FFF2-40B4-BE49-F238E27FC236}">
                <a16:creationId xmlns:a16="http://schemas.microsoft.com/office/drawing/2014/main" id="{399496BC-44D9-AF8E-1330-B1837C069B09}"/>
              </a:ext>
            </a:extLst>
          </p:cNvPr>
          <p:cNvPicPr>
            <a:picLocks noChangeAspect="1"/>
          </p:cNvPicPr>
          <p:nvPr/>
        </p:nvPicPr>
        <p:blipFill rotWithShape="1">
          <a:blip r:embed="rId58"/>
          <a:srcRect t="31124" r="-287" b="27858"/>
          <a:stretch/>
        </p:blipFill>
        <p:spPr>
          <a:xfrm>
            <a:off x="4856934" y="3767517"/>
            <a:ext cx="683646" cy="292637"/>
          </a:xfrm>
          <a:prstGeom prst="rect">
            <a:avLst/>
          </a:prstGeom>
        </p:spPr>
      </p:pic>
      <p:pic>
        <p:nvPicPr>
          <p:cNvPr id="89" name="Picture 88">
            <a:extLst>
              <a:ext uri="{FF2B5EF4-FFF2-40B4-BE49-F238E27FC236}">
                <a16:creationId xmlns:a16="http://schemas.microsoft.com/office/drawing/2014/main" id="{D48D00EB-5BB3-0E70-BB94-DE8AE5020ECC}"/>
              </a:ext>
            </a:extLst>
          </p:cNvPr>
          <p:cNvPicPr>
            <a:picLocks noChangeAspect="1"/>
          </p:cNvPicPr>
          <p:nvPr/>
        </p:nvPicPr>
        <p:blipFill>
          <a:blip r:embed="rId59"/>
          <a:stretch>
            <a:fillRect/>
          </a:stretch>
        </p:blipFill>
        <p:spPr>
          <a:xfrm>
            <a:off x="4539403" y="4133090"/>
            <a:ext cx="723182" cy="387370"/>
          </a:xfrm>
          <a:prstGeom prst="rect">
            <a:avLst/>
          </a:prstGeom>
        </p:spPr>
      </p:pic>
      <p:pic>
        <p:nvPicPr>
          <p:cNvPr id="90" name="Picture 89" descr="Logo, company name&#10;&#10;Description automatically generated">
            <a:extLst>
              <a:ext uri="{FF2B5EF4-FFF2-40B4-BE49-F238E27FC236}">
                <a16:creationId xmlns:a16="http://schemas.microsoft.com/office/drawing/2014/main" id="{515B0ED7-1D36-F96C-F519-4F345F94BF4B}"/>
              </a:ext>
            </a:extLst>
          </p:cNvPr>
          <p:cNvPicPr>
            <a:picLocks noChangeAspect="1"/>
          </p:cNvPicPr>
          <p:nvPr/>
        </p:nvPicPr>
        <p:blipFill rotWithShape="1">
          <a:blip r:embed="rId60"/>
          <a:srcRect l="12189" t="20970" r="15203" b="20446"/>
          <a:stretch/>
        </p:blipFill>
        <p:spPr>
          <a:xfrm>
            <a:off x="6586779" y="1208654"/>
            <a:ext cx="457006" cy="356265"/>
          </a:xfrm>
          <a:prstGeom prst="rect">
            <a:avLst/>
          </a:prstGeom>
        </p:spPr>
      </p:pic>
      <p:pic>
        <p:nvPicPr>
          <p:cNvPr id="91" name="Picture 90">
            <a:extLst>
              <a:ext uri="{FF2B5EF4-FFF2-40B4-BE49-F238E27FC236}">
                <a16:creationId xmlns:a16="http://schemas.microsoft.com/office/drawing/2014/main" id="{ADDAE9F7-53C6-D311-0B8D-481B74AB404F}"/>
              </a:ext>
            </a:extLst>
          </p:cNvPr>
          <p:cNvPicPr>
            <a:picLocks noChangeAspect="1"/>
          </p:cNvPicPr>
          <p:nvPr/>
        </p:nvPicPr>
        <p:blipFill rotWithShape="1">
          <a:blip r:embed="rId61"/>
          <a:srcRect t="28047" r="-131" b="25819"/>
          <a:stretch/>
        </p:blipFill>
        <p:spPr>
          <a:xfrm>
            <a:off x="6030752" y="1735971"/>
            <a:ext cx="633325" cy="295073"/>
          </a:xfrm>
          <a:prstGeom prst="rect">
            <a:avLst/>
          </a:prstGeom>
        </p:spPr>
      </p:pic>
      <p:pic>
        <p:nvPicPr>
          <p:cNvPr id="92" name="Picture 91" descr="Icon&#10;&#10;Description automatically generated">
            <a:extLst>
              <a:ext uri="{FF2B5EF4-FFF2-40B4-BE49-F238E27FC236}">
                <a16:creationId xmlns:a16="http://schemas.microsoft.com/office/drawing/2014/main" id="{9F3D5E45-3878-2338-6CE6-AEFC1E117BC5}"/>
              </a:ext>
            </a:extLst>
          </p:cNvPr>
          <p:cNvPicPr>
            <a:picLocks noChangeAspect="1"/>
          </p:cNvPicPr>
          <p:nvPr/>
        </p:nvPicPr>
        <p:blipFill rotWithShape="1">
          <a:blip r:embed="rId62"/>
          <a:srcRect l="8332" t="9641" r="3616" b="14800"/>
          <a:stretch/>
        </p:blipFill>
        <p:spPr>
          <a:xfrm>
            <a:off x="6221220" y="1302360"/>
            <a:ext cx="416280" cy="379898"/>
          </a:xfrm>
          <a:prstGeom prst="rect">
            <a:avLst/>
          </a:prstGeom>
        </p:spPr>
      </p:pic>
      <p:pic>
        <p:nvPicPr>
          <p:cNvPr id="93" name="Picture 92" descr="Logo, company name&#10;&#10;Description automatically generated">
            <a:extLst>
              <a:ext uri="{FF2B5EF4-FFF2-40B4-BE49-F238E27FC236}">
                <a16:creationId xmlns:a16="http://schemas.microsoft.com/office/drawing/2014/main" id="{90E7B201-37AD-DAB5-DFAE-71B565DA9915}"/>
              </a:ext>
            </a:extLst>
          </p:cNvPr>
          <p:cNvPicPr>
            <a:picLocks noChangeAspect="1"/>
          </p:cNvPicPr>
          <p:nvPr/>
        </p:nvPicPr>
        <p:blipFill>
          <a:blip r:embed="rId63"/>
          <a:stretch>
            <a:fillRect/>
          </a:stretch>
        </p:blipFill>
        <p:spPr>
          <a:xfrm>
            <a:off x="5504800" y="1907977"/>
            <a:ext cx="1034584" cy="541372"/>
          </a:xfrm>
          <a:prstGeom prst="rect">
            <a:avLst/>
          </a:prstGeom>
        </p:spPr>
      </p:pic>
      <p:pic>
        <p:nvPicPr>
          <p:cNvPr id="94" name="Picture 93" descr="Logo&#10;&#10;Description automatically generated">
            <a:extLst>
              <a:ext uri="{FF2B5EF4-FFF2-40B4-BE49-F238E27FC236}">
                <a16:creationId xmlns:a16="http://schemas.microsoft.com/office/drawing/2014/main" id="{336E77E6-C8D9-54AC-F9B6-9ABF6A0EFB85}"/>
              </a:ext>
            </a:extLst>
          </p:cNvPr>
          <p:cNvPicPr>
            <a:picLocks noChangeAspect="1"/>
          </p:cNvPicPr>
          <p:nvPr/>
        </p:nvPicPr>
        <p:blipFill>
          <a:blip r:embed="rId64"/>
          <a:stretch>
            <a:fillRect/>
          </a:stretch>
        </p:blipFill>
        <p:spPr>
          <a:xfrm>
            <a:off x="6024392" y="2521772"/>
            <a:ext cx="347305" cy="284322"/>
          </a:xfrm>
          <a:prstGeom prst="rect">
            <a:avLst/>
          </a:prstGeom>
        </p:spPr>
      </p:pic>
      <p:pic>
        <p:nvPicPr>
          <p:cNvPr id="95" name="Picture 94">
            <a:extLst>
              <a:ext uri="{FF2B5EF4-FFF2-40B4-BE49-F238E27FC236}">
                <a16:creationId xmlns:a16="http://schemas.microsoft.com/office/drawing/2014/main" id="{26A7DF71-D300-7CEE-D9F0-691645EDB666}"/>
              </a:ext>
            </a:extLst>
          </p:cNvPr>
          <p:cNvPicPr>
            <a:picLocks noChangeAspect="1"/>
          </p:cNvPicPr>
          <p:nvPr/>
        </p:nvPicPr>
        <p:blipFill rotWithShape="1">
          <a:blip r:embed="rId65"/>
          <a:srcRect t="32649" b="31701"/>
          <a:stretch/>
        </p:blipFill>
        <p:spPr>
          <a:xfrm>
            <a:off x="5320814" y="1009543"/>
            <a:ext cx="766125" cy="151532"/>
          </a:xfrm>
          <a:prstGeom prst="rect">
            <a:avLst/>
          </a:prstGeom>
        </p:spPr>
      </p:pic>
      <p:pic>
        <p:nvPicPr>
          <p:cNvPr id="96" name="Picture 95" descr="Logo&#10;&#10;Description automatically generated">
            <a:extLst>
              <a:ext uri="{FF2B5EF4-FFF2-40B4-BE49-F238E27FC236}">
                <a16:creationId xmlns:a16="http://schemas.microsoft.com/office/drawing/2014/main" id="{46757525-1076-8D5E-62E8-B440255534A9}"/>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0432971" y="5702708"/>
            <a:ext cx="1168448" cy="1050440"/>
          </a:xfrm>
          <a:prstGeom prst="rect">
            <a:avLst/>
          </a:prstGeom>
        </p:spPr>
      </p:pic>
    </p:spTree>
    <p:extLst>
      <p:ext uri="{BB962C8B-B14F-4D97-AF65-F5344CB8AC3E}">
        <p14:creationId xmlns:p14="http://schemas.microsoft.com/office/powerpoint/2010/main" val="835805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pic>
        <p:nvPicPr>
          <p:cNvPr id="2" name="Picture 1">
            <a:extLst>
              <a:ext uri="{FF2B5EF4-FFF2-40B4-BE49-F238E27FC236}">
                <a16:creationId xmlns:a16="http://schemas.microsoft.com/office/drawing/2014/main" id="{30025BF8-1FA1-0321-5A85-DEAF5B0A05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03" y="4297201"/>
            <a:ext cx="3005763" cy="1926178"/>
          </a:xfrm>
          <a:prstGeom prst="rect">
            <a:avLst/>
          </a:prstGeom>
          <a:ln w="3175">
            <a:solidFill>
              <a:schemeClr val="bg1"/>
            </a:solidFill>
          </a:ln>
        </p:spPr>
      </p:pic>
      <p:pic>
        <p:nvPicPr>
          <p:cNvPr id="4" name="Picture 2">
            <a:extLst>
              <a:ext uri="{FF2B5EF4-FFF2-40B4-BE49-F238E27FC236}">
                <a16:creationId xmlns:a16="http://schemas.microsoft.com/office/drawing/2014/main" id="{EAB18BFD-AF92-DF92-110F-EEDB47C3AE7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94712" y="4297141"/>
            <a:ext cx="3051740" cy="19262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F81CB6-6AC2-7C86-631C-106DB79309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30569" y="4297201"/>
            <a:ext cx="3051740" cy="1926177"/>
          </a:xfrm>
          <a:prstGeom prst="rect">
            <a:avLst/>
          </a:prstGeom>
          <a:ln>
            <a:solidFill>
              <a:schemeClr val="bg1"/>
            </a:solidFill>
          </a:ln>
        </p:spPr>
      </p:pic>
      <p:sp>
        <p:nvSpPr>
          <p:cNvPr id="7" name="Text Placeholder 3">
            <a:extLst>
              <a:ext uri="{FF2B5EF4-FFF2-40B4-BE49-F238E27FC236}">
                <a16:creationId xmlns:a16="http://schemas.microsoft.com/office/drawing/2014/main" id="{CCA5A146-CBDA-F828-1235-523A50EE5E1F}"/>
              </a:ext>
            </a:extLst>
          </p:cNvPr>
          <p:cNvSpPr txBox="1">
            <a:spLocks/>
          </p:cNvSpPr>
          <p:nvPr/>
        </p:nvSpPr>
        <p:spPr>
          <a:xfrm>
            <a:off x="499056" y="1164846"/>
            <a:ext cx="8953287" cy="3036403"/>
          </a:xfrm>
          <a:prstGeom prst="rect">
            <a:avLst/>
          </a:prstGeom>
        </p:spPr>
        <p:txBody>
          <a:bodyPr lIns="91440" tIns="45720" rIns="91440" bIns="45720" anchor="t">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High Street Recovery: </a:t>
            </a:r>
            <a:r>
              <a:rPr lang="en-US" sz="1600" dirty="0" err="1">
                <a:solidFill>
                  <a:schemeClr val="tx1"/>
                </a:solidFill>
                <a:latin typeface="Avenir Book" panose="02000503020000020003" pitchFamily="2" charset="0"/>
                <a:ea typeface="Calibri" panose="020F0502020204030204" pitchFamily="34" charset="0"/>
                <a:cs typeface="Times New Roman"/>
              </a:rPr>
              <a:t>iRegen</a:t>
            </a:r>
            <a:r>
              <a:rPr lang="en-US" sz="1600" dirty="0">
                <a:solidFill>
                  <a:schemeClr val="tx1"/>
                </a:solidFill>
                <a:latin typeface="Avenir Book" panose="02000503020000020003" pitchFamily="2" charset="0"/>
                <a:ea typeface="Calibri" panose="020F0502020204030204" pitchFamily="34" charset="0"/>
                <a:cs typeface="Times New Roman"/>
              </a:rPr>
              <a:t> for Placemaking, e-Trading &amp; e-Bookings</a:t>
            </a:r>
          </a:p>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Community Support: </a:t>
            </a:r>
            <a:r>
              <a:rPr lang="en-US" sz="1600" dirty="0" err="1">
                <a:solidFill>
                  <a:schemeClr val="tx1"/>
                </a:solidFill>
                <a:latin typeface="Avenir Book" panose="02000503020000020003" pitchFamily="2" charset="0"/>
                <a:ea typeface="Calibri" panose="020F0502020204030204" pitchFamily="34" charset="0"/>
                <a:cs typeface="Times New Roman"/>
              </a:rPr>
              <a:t>iYouth</a:t>
            </a:r>
            <a:r>
              <a:rPr lang="en-US" sz="1600" dirty="0">
                <a:solidFill>
                  <a:schemeClr val="tx1"/>
                </a:solidFill>
                <a:latin typeface="Avenir Book" panose="02000503020000020003" pitchFamily="2" charset="0"/>
                <a:ea typeface="Calibri" panose="020F0502020204030204" pitchFamily="34" charset="0"/>
                <a:cs typeface="Times New Roman"/>
              </a:rPr>
              <a:t> (Limerick Youth Services)</a:t>
            </a:r>
          </a:p>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Education and Training: </a:t>
            </a:r>
            <a:r>
              <a:rPr lang="en-US" sz="1600" dirty="0">
                <a:solidFill>
                  <a:schemeClr val="tx1"/>
                </a:solidFill>
                <a:latin typeface="Avenir Book" panose="02000503020000020003" pitchFamily="2" charset="0"/>
                <a:ea typeface="Calibri" panose="020F0502020204030204" pitchFamily="34" charset="0"/>
                <a:cs typeface="Times New Roman"/>
              </a:rPr>
              <a:t>Be More Apprenticeship Portal (Liverpool City Region)</a:t>
            </a:r>
            <a:endParaRPr lang="en-GB" sz="1600" dirty="0">
              <a:solidFill>
                <a:schemeClr val="tx1"/>
              </a:solidFill>
              <a:latin typeface="Avenir Book" panose="02000503020000020003" pitchFamily="2" charset="0"/>
              <a:ea typeface="Calibri" panose="020F0502020204030204" pitchFamily="34" charset="0"/>
              <a:cs typeface="Times New Roman"/>
            </a:endParaRPr>
          </a:p>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Digital Asset Management: </a:t>
            </a:r>
            <a:r>
              <a:rPr lang="en-US" sz="1600" dirty="0">
                <a:solidFill>
                  <a:schemeClr val="tx1"/>
                </a:solidFill>
                <a:latin typeface="Avenir Book" panose="02000503020000020003" pitchFamily="2" charset="0"/>
                <a:ea typeface="Calibri" panose="020F0502020204030204" pitchFamily="34" charset="0"/>
                <a:cs typeface="Times New Roman"/>
              </a:rPr>
              <a:t>Flex-5G for Asset Sharing &amp; </a:t>
            </a:r>
            <a:r>
              <a:rPr lang="en-US" sz="1600" dirty="0" err="1">
                <a:solidFill>
                  <a:schemeClr val="tx1"/>
                </a:solidFill>
                <a:latin typeface="Avenir Book" panose="02000503020000020003" pitchFamily="2" charset="0"/>
                <a:ea typeface="Calibri" panose="020F0502020204030204" pitchFamily="34" charset="0"/>
                <a:cs typeface="Times New Roman"/>
              </a:rPr>
              <a:t>Monetisation</a:t>
            </a:r>
            <a:r>
              <a:rPr lang="en-US" sz="1600" dirty="0">
                <a:solidFill>
                  <a:schemeClr val="tx1"/>
                </a:solidFill>
                <a:latin typeface="Avenir Book" panose="02000503020000020003" pitchFamily="2" charset="0"/>
                <a:ea typeface="Calibri" panose="020F0502020204030204" pitchFamily="34" charset="0"/>
                <a:cs typeface="Times New Roman"/>
              </a:rPr>
              <a:t> (WLA)</a:t>
            </a:r>
          </a:p>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Regulatory Services: </a:t>
            </a:r>
            <a:r>
              <a:rPr lang="en-US" sz="1600" dirty="0">
                <a:solidFill>
                  <a:schemeClr val="tx1"/>
                </a:solidFill>
                <a:latin typeface="Avenir Book" panose="02000503020000020003" pitchFamily="2" charset="0"/>
                <a:ea typeface="Calibri" panose="020F0502020204030204" pitchFamily="34" charset="0"/>
                <a:cs typeface="Times New Roman"/>
              </a:rPr>
              <a:t>Mobile Coverage Mapping (</a:t>
            </a:r>
            <a:r>
              <a:rPr lang="en-US" sz="1600" dirty="0" err="1">
                <a:solidFill>
                  <a:schemeClr val="tx1"/>
                </a:solidFill>
                <a:latin typeface="Avenir Book" panose="02000503020000020003" pitchFamily="2" charset="0"/>
                <a:ea typeface="Calibri" panose="020F0502020204030204" pitchFamily="34" charset="0"/>
                <a:cs typeface="Times New Roman"/>
              </a:rPr>
              <a:t>ComReg</a:t>
            </a:r>
            <a:r>
              <a:rPr lang="en-US" sz="1600" dirty="0">
                <a:solidFill>
                  <a:schemeClr val="tx1"/>
                </a:solidFill>
                <a:latin typeface="Avenir Book" panose="02000503020000020003" pitchFamily="2" charset="0"/>
                <a:ea typeface="Calibri" panose="020F0502020204030204" pitchFamily="34" charset="0"/>
                <a:cs typeface="Times New Roman"/>
              </a:rPr>
              <a:t>)</a:t>
            </a:r>
          </a:p>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Retail: </a:t>
            </a:r>
            <a:r>
              <a:rPr lang="en-US" sz="1600" dirty="0">
                <a:solidFill>
                  <a:schemeClr val="tx1"/>
                </a:solidFill>
                <a:latin typeface="Avenir Book" panose="02000503020000020003" pitchFamily="2" charset="0"/>
                <a:ea typeface="Calibri" panose="020F0502020204030204" pitchFamily="34" charset="0"/>
                <a:cs typeface="Times New Roman"/>
              </a:rPr>
              <a:t>Gamified eCommerce and AI Driven Portals</a:t>
            </a:r>
          </a:p>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Leisure: </a:t>
            </a:r>
            <a:r>
              <a:rPr lang="en-US" sz="1600" dirty="0" err="1">
                <a:solidFill>
                  <a:schemeClr val="tx1"/>
                </a:solidFill>
                <a:latin typeface="Avenir Book" panose="02000503020000020003" pitchFamily="2" charset="0"/>
                <a:ea typeface="Calibri" panose="020F0502020204030204" pitchFamily="34" charset="0"/>
                <a:cs typeface="Times New Roman"/>
              </a:rPr>
              <a:t>eBookings</a:t>
            </a:r>
            <a:r>
              <a:rPr lang="en-US" sz="1600" dirty="0">
                <a:solidFill>
                  <a:schemeClr val="tx1"/>
                </a:solidFill>
                <a:latin typeface="Avenir Book" panose="02000503020000020003" pitchFamily="2" charset="0"/>
                <a:ea typeface="Calibri" panose="020F0502020204030204" pitchFamily="34" charset="0"/>
                <a:cs typeface="Times New Roman"/>
              </a:rPr>
              <a:t> </a:t>
            </a:r>
            <a:endParaRPr lang="en-US"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endParaRPr>
          </a:p>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Health: </a:t>
            </a:r>
            <a:r>
              <a:rPr lang="en-US" sz="1600" dirty="0">
                <a:solidFill>
                  <a:schemeClr val="tx1"/>
                </a:solidFill>
                <a:latin typeface="Avenir Book" panose="02000503020000020003" pitchFamily="2" charset="0"/>
                <a:ea typeface="Calibri" panose="020F0502020204030204" pitchFamily="34" charset="0"/>
                <a:cs typeface="Times New Roman"/>
              </a:rPr>
              <a:t>Clinic Management, Booking and Scheduling</a:t>
            </a:r>
          </a:p>
          <a:p>
            <a:pPr defTabSz="914400">
              <a:lnSpc>
                <a:spcPct val="100000"/>
              </a:lnSpc>
              <a:spcBef>
                <a:spcPts val="400"/>
              </a:spcBef>
              <a:spcAft>
                <a:spcPts val="200"/>
              </a:spcAft>
            </a:pPr>
            <a:r>
              <a:rPr lang="en-US" sz="1600" b="1" dirty="0">
                <a:solidFill>
                  <a:schemeClr val="tx1"/>
                </a:solidFill>
                <a:latin typeface="Avenir Heavy" panose="02000503020000020003" pitchFamily="2" charset="0"/>
                <a:ea typeface="Calibri" panose="020F0502020204030204" pitchFamily="34" charset="0"/>
                <a:cs typeface="Times New Roman"/>
              </a:rPr>
              <a:t>Telecom: </a:t>
            </a:r>
            <a:r>
              <a:rPr lang="en-US" sz="1600" dirty="0">
                <a:solidFill>
                  <a:schemeClr val="tx1"/>
                </a:solidFill>
                <a:latin typeface="Avenir Book" panose="02000503020000020003" pitchFamily="2" charset="0"/>
                <a:ea typeface="Calibri" panose="020F0502020204030204" pitchFamily="34" charset="0"/>
                <a:cs typeface="Times New Roman"/>
              </a:rPr>
              <a:t>Site, Network, Configuration and Performance Management</a:t>
            </a:r>
            <a:endParaRPr lang="en-GB" sz="1600" dirty="0">
              <a:solidFill>
                <a:schemeClr val="tx1"/>
              </a:solidFill>
              <a:latin typeface="Avenir Book" panose="02000503020000020003" pitchFamily="2" charset="0"/>
              <a:ea typeface="Calibri" panose="020F0502020204030204" pitchFamily="34" charset="0"/>
              <a:cs typeface="Times New Roman"/>
            </a:endParaRPr>
          </a:p>
        </p:txBody>
      </p:sp>
      <p:sp>
        <p:nvSpPr>
          <p:cNvPr id="9" name="Rectangle 8">
            <a:extLst>
              <a:ext uri="{FF2B5EF4-FFF2-40B4-BE49-F238E27FC236}">
                <a16:creationId xmlns:a16="http://schemas.microsoft.com/office/drawing/2014/main" id="{0507178D-0118-ACA9-9AF2-E598E0E478D2}"/>
              </a:ext>
            </a:extLst>
          </p:cNvPr>
          <p:cNvSpPr/>
          <p:nvPr/>
        </p:nvSpPr>
        <p:spPr>
          <a:xfrm>
            <a:off x="0" y="4293503"/>
            <a:ext cx="12192000" cy="19298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95B57B3-F5C8-7431-2D25-94AD2B7517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9200258" y="4297202"/>
            <a:ext cx="2928242" cy="1926177"/>
          </a:xfrm>
          <a:prstGeom prst="rect">
            <a:avLst/>
          </a:prstGeom>
          <a:noFill/>
          <a:ln>
            <a:noFill/>
          </a:ln>
        </p:spPr>
      </p:pic>
      <p:cxnSp>
        <p:nvCxnSpPr>
          <p:cNvPr id="11" name="Straight Connector 10">
            <a:extLst>
              <a:ext uri="{FF2B5EF4-FFF2-40B4-BE49-F238E27FC236}">
                <a16:creationId xmlns:a16="http://schemas.microsoft.com/office/drawing/2014/main" id="{BD95867D-14FE-1AB7-821A-B3C21DDBE073}"/>
              </a:ext>
            </a:extLst>
          </p:cNvPr>
          <p:cNvCxnSpPr/>
          <p:nvPr/>
        </p:nvCxnSpPr>
        <p:spPr>
          <a:xfrm>
            <a:off x="3018166" y="4297202"/>
            <a:ext cx="0" cy="192617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8798271-6968-8BB3-C689-533410A56BF3}"/>
              </a:ext>
            </a:extLst>
          </p:cNvPr>
          <p:cNvCxnSpPr>
            <a:stCxn id="9" idx="0"/>
            <a:endCxn id="9" idx="2"/>
          </p:cNvCxnSpPr>
          <p:nvPr/>
        </p:nvCxnSpPr>
        <p:spPr>
          <a:xfrm>
            <a:off x="6096000" y="4293503"/>
            <a:ext cx="0" cy="192987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F1CB0328-955C-80F8-F80B-178BE510D710}"/>
              </a:ext>
            </a:extLst>
          </p:cNvPr>
          <p:cNvCxnSpPr/>
          <p:nvPr/>
        </p:nvCxnSpPr>
        <p:spPr>
          <a:xfrm>
            <a:off x="9146452" y="4293503"/>
            <a:ext cx="0" cy="1929875"/>
          </a:xfrm>
          <a:prstGeom prst="line">
            <a:avLst/>
          </a:prstGeom>
        </p:spPr>
        <p:style>
          <a:lnRef idx="1">
            <a:schemeClr val="dk1"/>
          </a:lnRef>
          <a:fillRef idx="0">
            <a:schemeClr val="dk1"/>
          </a:fillRef>
          <a:effectRef idx="0">
            <a:schemeClr val="dk1"/>
          </a:effectRef>
          <a:fontRef idx="minor">
            <a:schemeClr val="tx1"/>
          </a:fontRef>
        </p:style>
      </p:cxnSp>
      <p:sp>
        <p:nvSpPr>
          <p:cNvPr id="14" name="Title 5">
            <a:extLst>
              <a:ext uri="{FF2B5EF4-FFF2-40B4-BE49-F238E27FC236}">
                <a16:creationId xmlns:a16="http://schemas.microsoft.com/office/drawing/2014/main" id="{721CC6B2-EB84-3B20-A54E-BC75E2AF5739}"/>
              </a:ext>
            </a:extLst>
          </p:cNvPr>
          <p:cNvSpPr txBox="1">
            <a:spLocks/>
          </p:cNvSpPr>
          <p:nvPr/>
        </p:nvSpPr>
        <p:spPr>
          <a:xfrm>
            <a:off x="270000" y="354665"/>
            <a:ext cx="11658600" cy="430602"/>
          </a:xfrm>
          <a:prstGeom prst="rect">
            <a:avLst/>
          </a:prstGeom>
        </p:spPr>
        <p:txBody>
          <a:bodyPr lIns="270000">
            <a:normAutofit fontScale="90000" lnSpcReduction="20000"/>
          </a:bodyPr>
          <a:lstStyle>
            <a:lvl1pPr algn="l" defTabSz="914400" rtl="0" eaLnBrk="1" latinLnBrk="0" hangingPunct="1">
              <a:lnSpc>
                <a:spcPct val="90000"/>
              </a:lnSpc>
              <a:spcBef>
                <a:spcPct val="0"/>
              </a:spcBef>
              <a:buNone/>
              <a:defRPr sz="3200" b="1" i="0" kern="1200">
                <a:solidFill>
                  <a:schemeClr val="tx1">
                    <a:lumMod val="75000"/>
                    <a:lumOff val="25000"/>
                  </a:schemeClr>
                </a:solidFill>
                <a:latin typeface="Helvetica" pitchFamily="2" charset="0"/>
                <a:ea typeface="+mj-ea"/>
                <a:cs typeface="+mj-cs"/>
              </a:defRPr>
            </a:lvl1pPr>
          </a:lstStyle>
          <a:p>
            <a:r>
              <a:rPr lang="en-US" dirty="0">
                <a:latin typeface="Avenir Black" panose="02000503020000020003" pitchFamily="2" charset="0"/>
              </a:rPr>
              <a:t>Software Development - Examples</a:t>
            </a:r>
          </a:p>
        </p:txBody>
      </p:sp>
    </p:spTree>
    <p:extLst>
      <p:ext uri="{BB962C8B-B14F-4D97-AF65-F5344CB8AC3E}">
        <p14:creationId xmlns:p14="http://schemas.microsoft.com/office/powerpoint/2010/main" val="1142586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sp>
        <p:nvSpPr>
          <p:cNvPr id="2" name="Text Placeholder 3">
            <a:extLst>
              <a:ext uri="{FF2B5EF4-FFF2-40B4-BE49-F238E27FC236}">
                <a16:creationId xmlns:a16="http://schemas.microsoft.com/office/drawing/2014/main" id="{4A95BC05-FAC2-E8A4-2375-0FCA0F5581B6}"/>
              </a:ext>
            </a:extLst>
          </p:cNvPr>
          <p:cNvSpPr txBox="1">
            <a:spLocks/>
          </p:cNvSpPr>
          <p:nvPr/>
        </p:nvSpPr>
        <p:spPr>
          <a:xfrm>
            <a:off x="499057" y="1240130"/>
            <a:ext cx="6201890" cy="5239176"/>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0000"/>
              </a:lnSpc>
              <a:spcBef>
                <a:spcPts val="400"/>
              </a:spcBef>
              <a:spcAft>
                <a:spcPts val="200"/>
              </a:spcAft>
            </a:pPr>
            <a:r>
              <a:rPr lang="en-US"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Consultancy</a:t>
            </a:r>
          </a:p>
          <a:p>
            <a:pPr defTabSz="914400">
              <a:lnSpc>
                <a:spcPct val="100000"/>
              </a:lnSpc>
              <a:spcBef>
                <a:spcPts val="400"/>
              </a:spcBef>
              <a:spcAft>
                <a:spcPts val="200"/>
              </a:spcAft>
            </a:pPr>
            <a:r>
              <a:rPr lang="en-US"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Network Strategy</a:t>
            </a:r>
          </a:p>
          <a:p>
            <a:pPr defTabSz="914400">
              <a:lnSpc>
                <a:spcPct val="100000"/>
              </a:lnSpc>
              <a:spcBef>
                <a:spcPts val="400"/>
              </a:spcBef>
              <a:spcAft>
                <a:spcPts val="200"/>
              </a:spcAft>
            </a:pPr>
            <a:r>
              <a:rPr lang="en-US"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Coverage Mapping</a:t>
            </a:r>
            <a:endParaRPr lang="en-GB"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endParaRPr>
          </a:p>
          <a:p>
            <a:pPr defTabSz="914400">
              <a:lnSpc>
                <a:spcPct val="100000"/>
              </a:lnSpc>
              <a:spcBef>
                <a:spcPts val="400"/>
              </a:spcBef>
              <a:spcAft>
                <a:spcPts val="200"/>
              </a:spcAft>
            </a:pPr>
            <a:r>
              <a:rPr lang="en-US"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Plan, Design, Survey, Build, Test, </a:t>
            </a:r>
            <a:r>
              <a:rPr lang="en-US" sz="1600" dirty="0" err="1">
                <a:solidFill>
                  <a:schemeClr val="tx1"/>
                </a:solidFill>
                <a:latin typeface="Avenir Book" panose="02000503020000020003" pitchFamily="2" charset="0"/>
                <a:ea typeface="Calibri" panose="020F0502020204030204" pitchFamily="34" charset="0"/>
                <a:cs typeface="Times New Roman" panose="02020603050405020304" pitchFamily="18" charset="0"/>
              </a:rPr>
              <a:t>Optimise</a:t>
            </a:r>
            <a:r>
              <a:rPr lang="en-US"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 Manage</a:t>
            </a:r>
          </a:p>
          <a:p>
            <a:pPr defTabSz="914400">
              <a:lnSpc>
                <a:spcPct val="100000"/>
              </a:lnSpc>
              <a:spcBef>
                <a:spcPts val="400"/>
              </a:spcBef>
              <a:spcAft>
                <a:spcPts val="200"/>
              </a:spcAft>
            </a:pPr>
            <a:r>
              <a:rPr lang="en-US"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Any technology: 4G, 5G, Wi-Fi, IoT, FWA, Neutral Host</a:t>
            </a:r>
          </a:p>
          <a:p>
            <a:pPr defTabSz="914400">
              <a:lnSpc>
                <a:spcPct val="100000"/>
              </a:lnSpc>
              <a:spcBef>
                <a:spcPts val="400"/>
              </a:spcBef>
              <a:spcAft>
                <a:spcPts val="200"/>
              </a:spcAft>
            </a:pPr>
            <a:r>
              <a:rPr lang="en-US"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Spectrum Acquisition and Management for Private 5G</a:t>
            </a:r>
            <a:endParaRPr lang="en-GB" sz="1600" dirty="0">
              <a:solidFill>
                <a:schemeClr val="tx1"/>
              </a:solidFill>
              <a:latin typeface="Avenir Book" panose="02000503020000020003" pitchFamily="2" charset="0"/>
              <a:ea typeface="Calibri" panose="020F0502020204030204" pitchFamily="34" charset="0"/>
              <a:cs typeface="Times New Roman" panose="02020603050405020304" pitchFamily="18" charset="0"/>
            </a:endParaRPr>
          </a:p>
        </p:txBody>
      </p:sp>
      <p:sp>
        <p:nvSpPr>
          <p:cNvPr id="6" name="Text Placeholder 9">
            <a:extLst>
              <a:ext uri="{FF2B5EF4-FFF2-40B4-BE49-F238E27FC236}">
                <a16:creationId xmlns:a16="http://schemas.microsoft.com/office/drawing/2014/main" id="{364F98CB-7D60-73F4-934C-ABE22D811609}"/>
              </a:ext>
            </a:extLst>
          </p:cNvPr>
          <p:cNvSpPr txBox="1">
            <a:spLocks/>
          </p:cNvSpPr>
          <p:nvPr/>
        </p:nvSpPr>
        <p:spPr>
          <a:xfrm>
            <a:off x="6277969" y="1240127"/>
            <a:ext cx="5467464" cy="2160000"/>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400"/>
              </a:spcBef>
              <a:spcAft>
                <a:spcPts val="200"/>
              </a:spcAft>
            </a:pPr>
            <a:r>
              <a:rPr lang="en-GB" sz="160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Regulatory: Comreg &amp; TRA</a:t>
            </a:r>
          </a:p>
          <a:p>
            <a:pPr algn="just">
              <a:lnSpc>
                <a:spcPct val="100000"/>
              </a:lnSpc>
              <a:spcBef>
                <a:spcPts val="400"/>
              </a:spcBef>
              <a:spcAft>
                <a:spcPts val="200"/>
              </a:spcAft>
              <a:defRPr/>
            </a:pPr>
            <a:r>
              <a:rPr lang="en-GB" sz="1600">
                <a:solidFill>
                  <a:schemeClr val="tx1"/>
                </a:solidFill>
                <a:effectLst/>
                <a:latin typeface="Avenir Book" panose="02000503020000020003" pitchFamily="2" charset="0"/>
                <a:ea typeface="Times New Roman" panose="02020603050405020304" pitchFamily="18" charset="0"/>
              </a:rPr>
              <a:t>NHS: Norfolk &amp; Suffolk Foundation Trust, 50 Site Wi-Fi</a:t>
            </a:r>
          </a:p>
          <a:p>
            <a:pPr algn="just">
              <a:lnSpc>
                <a:spcPct val="100000"/>
              </a:lnSpc>
              <a:spcBef>
                <a:spcPts val="400"/>
              </a:spcBef>
              <a:spcAft>
                <a:spcPts val="200"/>
              </a:spcAft>
              <a:defRPr/>
            </a:pPr>
            <a:r>
              <a:rPr lang="en-GB" sz="1600">
                <a:solidFill>
                  <a:schemeClr val="tx1"/>
                </a:solidFill>
                <a:effectLst/>
                <a:latin typeface="Avenir Book" panose="02000503020000020003" pitchFamily="2" charset="0"/>
                <a:ea typeface="Times New Roman" panose="02020603050405020304" pitchFamily="18" charset="0"/>
              </a:rPr>
              <a:t>Housing: FOLD Group, Wi-Fi in Supported Living</a:t>
            </a:r>
          </a:p>
          <a:p>
            <a:pPr algn="just">
              <a:lnSpc>
                <a:spcPct val="100000"/>
              </a:lnSpc>
              <a:spcBef>
                <a:spcPts val="400"/>
              </a:spcBef>
              <a:spcAft>
                <a:spcPts val="200"/>
              </a:spcAft>
              <a:defRPr/>
            </a:pPr>
            <a:r>
              <a:rPr lang="en-GB" sz="160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Education: City &amp; Guilds, Wi-Fi in UK &amp; ROI Sites</a:t>
            </a:r>
          </a:p>
          <a:p>
            <a:pPr algn="just">
              <a:lnSpc>
                <a:spcPct val="100000"/>
              </a:lnSpc>
              <a:spcBef>
                <a:spcPts val="400"/>
              </a:spcBef>
              <a:spcAft>
                <a:spcPts val="200"/>
              </a:spcAft>
              <a:defRPr/>
            </a:pPr>
            <a:r>
              <a:rPr lang="en-GB" sz="160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Central Govt: </a:t>
            </a:r>
            <a:r>
              <a:rPr lang="en-GB" sz="1600">
                <a:solidFill>
                  <a:schemeClr val="tx1"/>
                </a:solidFill>
                <a:effectLst/>
                <a:latin typeface="Avenir Book" panose="02000503020000020003" pitchFamily="2" charset="0"/>
                <a:ea typeface="Times New Roman" panose="02020603050405020304" pitchFamily="18" charset="0"/>
              </a:rPr>
              <a:t>Commonwealth Secretariat, Wi-Fi</a:t>
            </a:r>
          </a:p>
          <a:p>
            <a:pPr algn="just">
              <a:lnSpc>
                <a:spcPct val="100000"/>
              </a:lnSpc>
              <a:spcBef>
                <a:spcPts val="400"/>
              </a:spcBef>
              <a:spcAft>
                <a:spcPts val="200"/>
              </a:spcAft>
              <a:defRPr/>
            </a:pPr>
            <a:r>
              <a:rPr lang="en-GB" sz="1600">
                <a:solidFill>
                  <a:schemeClr val="tx1"/>
                </a:solidFill>
                <a:effectLst/>
                <a:latin typeface="Avenir Book" panose="02000503020000020003" pitchFamily="2" charset="0"/>
                <a:ea typeface="Times New Roman" panose="02020603050405020304" pitchFamily="18" charset="0"/>
              </a:rPr>
              <a:t>Local Authority Wi-Fi: Barnsley, Kingston, Westminster</a:t>
            </a:r>
          </a:p>
          <a:p>
            <a:pPr algn="just">
              <a:lnSpc>
                <a:spcPct val="100000"/>
              </a:lnSpc>
              <a:spcBef>
                <a:spcPts val="400"/>
              </a:spcBef>
              <a:spcAft>
                <a:spcPts val="200"/>
              </a:spcAft>
              <a:defRPr/>
            </a:pPr>
            <a:r>
              <a:rPr lang="en-GB" sz="1600">
                <a:solidFill>
                  <a:schemeClr val="tx1"/>
                </a:solidFill>
                <a:effectLst/>
                <a:latin typeface="Avenir Book" panose="02000503020000020003" pitchFamily="2" charset="0"/>
                <a:ea typeface="Times New Roman" panose="02020603050405020304" pitchFamily="18" charset="0"/>
              </a:rPr>
              <a:t>LA Coverage Mapping: Basingstoke, </a:t>
            </a:r>
            <a:r>
              <a:rPr lang="en-GB" sz="1600" err="1">
                <a:solidFill>
                  <a:schemeClr val="tx1"/>
                </a:solidFill>
                <a:effectLst/>
                <a:latin typeface="Avenir Book" panose="02000503020000020003" pitchFamily="2" charset="0"/>
                <a:ea typeface="Times New Roman" panose="02020603050405020304" pitchFamily="18" charset="0"/>
              </a:rPr>
              <a:t>Cambs</a:t>
            </a:r>
            <a:r>
              <a:rPr lang="en-GB" sz="1600">
                <a:solidFill>
                  <a:schemeClr val="tx1"/>
                </a:solidFill>
                <a:effectLst/>
                <a:latin typeface="Avenir Book" panose="02000503020000020003" pitchFamily="2" charset="0"/>
                <a:ea typeface="Times New Roman" panose="02020603050405020304" pitchFamily="18" charset="0"/>
              </a:rPr>
              <a:t>, Norfolk</a:t>
            </a:r>
          </a:p>
          <a:p>
            <a:pPr algn="just">
              <a:lnSpc>
                <a:spcPct val="100000"/>
              </a:lnSpc>
              <a:spcBef>
                <a:spcPts val="400"/>
              </a:spcBef>
              <a:spcAft>
                <a:spcPts val="200"/>
              </a:spcAft>
              <a:defRPr/>
            </a:pPr>
            <a:r>
              <a:rPr lang="en-GB" sz="1600">
                <a:solidFill>
                  <a:schemeClr val="tx1"/>
                </a:solidFill>
                <a:effectLst/>
                <a:latin typeface="Avenir Book" panose="02000503020000020003" pitchFamily="2" charset="0"/>
                <a:ea typeface="Times New Roman" panose="02020603050405020304" pitchFamily="18" charset="0"/>
              </a:rPr>
              <a:t>Emergency Services Network: Consultancy Services</a:t>
            </a:r>
          </a:p>
        </p:txBody>
      </p:sp>
      <p:pic>
        <p:nvPicPr>
          <p:cNvPr id="7" name="Picture 4" descr="See the source image">
            <a:extLst>
              <a:ext uri="{FF2B5EF4-FFF2-40B4-BE49-F238E27FC236}">
                <a16:creationId xmlns:a16="http://schemas.microsoft.com/office/drawing/2014/main" id="{807F8622-6B3B-EECD-6BE0-B47ECC8622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675" y="4796234"/>
            <a:ext cx="2720431" cy="1041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22AEAA62-DD81-7F1B-FE8C-E942F3BBD3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1345" y="4538004"/>
            <a:ext cx="3232298" cy="1347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ee the source image">
            <a:extLst>
              <a:ext uri="{FF2B5EF4-FFF2-40B4-BE49-F238E27FC236}">
                <a16:creationId xmlns:a16="http://schemas.microsoft.com/office/drawing/2014/main" id="{EF33231A-4B5A-8ADC-4478-8504C5CB0CC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00947" y="4678880"/>
            <a:ext cx="2203155" cy="10654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ee the source image">
            <a:extLst>
              <a:ext uri="{FF2B5EF4-FFF2-40B4-BE49-F238E27FC236}">
                <a16:creationId xmlns:a16="http://schemas.microsoft.com/office/drawing/2014/main" id="{9E1FB3F1-C5D5-2648-95B4-71CBB25F095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91406" y="4848356"/>
            <a:ext cx="2537194" cy="9375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84985D4-F88D-1C86-A7CD-BCEA76DF34B6}"/>
              </a:ext>
            </a:extLst>
          </p:cNvPr>
          <p:cNvSpPr/>
          <p:nvPr/>
        </p:nvSpPr>
        <p:spPr>
          <a:xfrm>
            <a:off x="0" y="4293503"/>
            <a:ext cx="12192000" cy="19298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5">
            <a:extLst>
              <a:ext uri="{FF2B5EF4-FFF2-40B4-BE49-F238E27FC236}">
                <a16:creationId xmlns:a16="http://schemas.microsoft.com/office/drawing/2014/main" id="{CD4EFDFB-1852-2EEF-45D7-90E9BCFBD326}"/>
              </a:ext>
            </a:extLst>
          </p:cNvPr>
          <p:cNvSpPr txBox="1">
            <a:spLocks/>
          </p:cNvSpPr>
          <p:nvPr/>
        </p:nvSpPr>
        <p:spPr>
          <a:xfrm>
            <a:off x="270000" y="354665"/>
            <a:ext cx="11658600" cy="430602"/>
          </a:xfrm>
          <a:prstGeom prst="rect">
            <a:avLst/>
          </a:prstGeom>
        </p:spPr>
        <p:txBody>
          <a:bodyPr lIns="270000">
            <a:normAutofit fontScale="90000" lnSpcReduction="20000"/>
          </a:bodyPr>
          <a:lstStyle>
            <a:lvl1pPr algn="l" defTabSz="914400" rtl="0" eaLnBrk="1" latinLnBrk="0" hangingPunct="1">
              <a:lnSpc>
                <a:spcPct val="90000"/>
              </a:lnSpc>
              <a:spcBef>
                <a:spcPct val="0"/>
              </a:spcBef>
              <a:buNone/>
              <a:defRPr sz="3200" b="1" i="0" kern="1200">
                <a:solidFill>
                  <a:schemeClr val="tx1">
                    <a:lumMod val="75000"/>
                    <a:lumOff val="25000"/>
                  </a:schemeClr>
                </a:solidFill>
                <a:latin typeface="Helvetica" pitchFamily="2" charset="0"/>
                <a:ea typeface="+mj-ea"/>
                <a:cs typeface="+mj-cs"/>
              </a:defRPr>
            </a:lvl1pPr>
          </a:lstStyle>
          <a:p>
            <a:r>
              <a:rPr lang="en-US" dirty="0">
                <a:latin typeface="Avenir Black" panose="02000503020000020003" pitchFamily="2" charset="0"/>
              </a:rPr>
              <a:t>Engineering Services</a:t>
            </a:r>
          </a:p>
        </p:txBody>
      </p:sp>
    </p:spTree>
    <p:extLst>
      <p:ext uri="{BB962C8B-B14F-4D97-AF65-F5344CB8AC3E}">
        <p14:creationId xmlns:p14="http://schemas.microsoft.com/office/powerpoint/2010/main" val="1459814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sp>
        <p:nvSpPr>
          <p:cNvPr id="2" name="Rectangle 1">
            <a:extLst>
              <a:ext uri="{FF2B5EF4-FFF2-40B4-BE49-F238E27FC236}">
                <a16:creationId xmlns:a16="http://schemas.microsoft.com/office/drawing/2014/main" id="{9BF6D49C-C36E-D807-B7E0-1D78214E3814}"/>
              </a:ext>
            </a:extLst>
          </p:cNvPr>
          <p:cNvSpPr/>
          <p:nvPr/>
        </p:nvSpPr>
        <p:spPr>
          <a:xfrm>
            <a:off x="6437739" y="1296340"/>
            <a:ext cx="5164666" cy="4308595"/>
          </a:xfrm>
          <a:prstGeom prst="rect">
            <a:avLst/>
          </a:prstGeom>
          <a:solidFill>
            <a:srgbClr val="2A98C7"/>
          </a:solidFill>
        </p:spPr>
        <p:style>
          <a:lnRef idx="0">
            <a:schemeClr val="accent6"/>
          </a:lnRef>
          <a:fillRef idx="3">
            <a:schemeClr val="accent6"/>
          </a:fillRef>
          <a:effectRef idx="3">
            <a:schemeClr val="accent6"/>
          </a:effectRef>
          <a:fontRef idx="minor">
            <a:schemeClr val="lt1"/>
          </a:fontRef>
        </p:style>
        <p:txBody>
          <a:bodyPr rtlCol="0" anchor="b"/>
          <a:lstStyle/>
          <a:p>
            <a:pPr algn="ctr"/>
            <a:endParaRPr lang="en-GB" dirty="0"/>
          </a:p>
        </p:txBody>
      </p:sp>
      <p:sp>
        <p:nvSpPr>
          <p:cNvPr id="6" name="Title 3">
            <a:extLst>
              <a:ext uri="{FF2B5EF4-FFF2-40B4-BE49-F238E27FC236}">
                <a16:creationId xmlns:a16="http://schemas.microsoft.com/office/drawing/2014/main" id="{267F11FE-AECE-2B3D-0E27-DD17E50A4721}"/>
              </a:ext>
            </a:extLst>
          </p:cNvPr>
          <p:cNvSpPr txBox="1">
            <a:spLocks/>
          </p:cNvSpPr>
          <p:nvPr/>
        </p:nvSpPr>
        <p:spPr>
          <a:xfrm>
            <a:off x="274767" y="140988"/>
            <a:ext cx="11155233" cy="7499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r>
              <a:rPr lang="en-US" sz="2000" b="1">
                <a:solidFill>
                  <a:schemeClr val="tx1">
                    <a:lumMod val="75000"/>
                    <a:lumOff val="25000"/>
                  </a:schemeClr>
                </a:solidFill>
                <a:latin typeface="Arial" panose="020B0604020202020204" pitchFamily="34" charset="0"/>
                <a:cs typeface="Arial" panose="020B0604020202020204" pitchFamily="34" charset="0"/>
              </a:rPr>
              <a:t>AWTG has invested in three key platforms to support growth in Mobile Private Networks </a:t>
            </a:r>
          </a:p>
        </p:txBody>
      </p:sp>
      <p:sp>
        <p:nvSpPr>
          <p:cNvPr id="7" name="TextBox 6">
            <a:extLst>
              <a:ext uri="{FF2B5EF4-FFF2-40B4-BE49-F238E27FC236}">
                <a16:creationId xmlns:a16="http://schemas.microsoft.com/office/drawing/2014/main" id="{36ADB785-DD3F-CC0C-BD37-0B6FDD1FA969}"/>
              </a:ext>
            </a:extLst>
          </p:cNvPr>
          <p:cNvSpPr txBox="1"/>
          <p:nvPr/>
        </p:nvSpPr>
        <p:spPr>
          <a:xfrm>
            <a:off x="6924572" y="2312440"/>
            <a:ext cx="4191000" cy="2276392"/>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406400" indent="-220663">
              <a:lnSpc>
                <a:spcPct val="150000"/>
              </a:lnSpc>
              <a:buFont typeface="Arial" panose="020B0604020202020204" pitchFamily="34" charset="0"/>
              <a:buChar char="•"/>
            </a:pPr>
            <a:r>
              <a:rPr lang="en-US" sz="1600" dirty="0">
                <a:latin typeface="Avenir Book" panose="02000503020000020003" pitchFamily="2" charset="0"/>
              </a:rPr>
              <a:t>They will need lightweight, cloud-based tools to plan, deploy, secure and manage their network assets, as well as skilled, experienced systems integration and network engineering talent.</a:t>
            </a:r>
            <a:endParaRPr lang="en-GB" sz="1600" dirty="0">
              <a:latin typeface="Avenir Book" panose="02000503020000020003" pitchFamily="2" charset="0"/>
            </a:endParaRPr>
          </a:p>
        </p:txBody>
      </p:sp>
      <p:sp>
        <p:nvSpPr>
          <p:cNvPr id="8" name="Title 3">
            <a:extLst>
              <a:ext uri="{FF2B5EF4-FFF2-40B4-BE49-F238E27FC236}">
                <a16:creationId xmlns:a16="http://schemas.microsoft.com/office/drawing/2014/main" id="{12BF6CAD-5ABC-74CF-2507-5162EFBE6343}"/>
              </a:ext>
            </a:extLst>
          </p:cNvPr>
          <p:cNvSpPr txBox="1">
            <a:spLocks/>
          </p:cNvSpPr>
          <p:nvPr/>
        </p:nvSpPr>
        <p:spPr>
          <a:xfrm>
            <a:off x="2123484" y="5608893"/>
            <a:ext cx="8489738" cy="749996"/>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r>
              <a:rPr lang="en-US" sz="2000" b="1">
                <a:solidFill>
                  <a:schemeClr val="tx1">
                    <a:lumMod val="75000"/>
                    <a:lumOff val="25000"/>
                  </a:schemeClr>
                </a:solidFill>
                <a:latin typeface="Arial" panose="020B0604020202020204" pitchFamily="34" charset="0"/>
                <a:cs typeface="Arial" panose="020B0604020202020204" pitchFamily="34" charset="0"/>
              </a:rPr>
              <a:t>AWTG is actively seeking go-to-market partners for this proposition</a:t>
            </a:r>
          </a:p>
        </p:txBody>
      </p:sp>
      <p:sp>
        <p:nvSpPr>
          <p:cNvPr id="10" name="Rectangle 9">
            <a:extLst>
              <a:ext uri="{FF2B5EF4-FFF2-40B4-BE49-F238E27FC236}">
                <a16:creationId xmlns:a16="http://schemas.microsoft.com/office/drawing/2014/main" id="{98F7A2E5-EFE0-536B-2B6D-AF0BEF752485}"/>
              </a:ext>
            </a:extLst>
          </p:cNvPr>
          <p:cNvSpPr/>
          <p:nvPr/>
        </p:nvSpPr>
        <p:spPr>
          <a:xfrm>
            <a:off x="1002656" y="1296339"/>
            <a:ext cx="5164666" cy="4308595"/>
          </a:xfrm>
          <a:prstGeom prst="rect">
            <a:avLst/>
          </a:prstGeom>
          <a:solidFill>
            <a:srgbClr val="2A98C7"/>
          </a:solidFill>
          <a:ln>
            <a:noFill/>
          </a:ln>
        </p:spPr>
        <p:style>
          <a:lnRef idx="0">
            <a:schemeClr val="accent6"/>
          </a:lnRef>
          <a:fillRef idx="3">
            <a:schemeClr val="accent6"/>
          </a:fillRef>
          <a:effectRef idx="3">
            <a:schemeClr val="accent6"/>
          </a:effectRef>
          <a:fontRef idx="minor">
            <a:schemeClr val="lt1"/>
          </a:fontRef>
        </p:style>
        <p:txBody>
          <a:bodyPr rtlCol="0" anchor="b"/>
          <a:lstStyle/>
          <a:p>
            <a:pPr algn="ctr"/>
            <a:r>
              <a:rPr lang="en-US" sz="2400" b="1" dirty="0">
                <a:latin typeface="Avenir Black" panose="02000503020000020003" pitchFamily="2" charset="0"/>
              </a:rPr>
              <a:t>Enterprise OSS/MPN-in-a-box</a:t>
            </a:r>
            <a:endParaRPr lang="en-GB" sz="2400" b="1" dirty="0">
              <a:latin typeface="Avenir Black" panose="02000503020000020003" pitchFamily="2" charset="0"/>
            </a:endParaRPr>
          </a:p>
        </p:txBody>
      </p:sp>
      <p:sp>
        <p:nvSpPr>
          <p:cNvPr id="11" name="Rectangle: Rounded Corners 39">
            <a:extLst>
              <a:ext uri="{FF2B5EF4-FFF2-40B4-BE49-F238E27FC236}">
                <a16:creationId xmlns:a16="http://schemas.microsoft.com/office/drawing/2014/main" id="{00B6E5CC-A854-19A0-EF79-16909448732C}"/>
              </a:ext>
            </a:extLst>
          </p:cNvPr>
          <p:cNvSpPr/>
          <p:nvPr/>
        </p:nvSpPr>
        <p:spPr>
          <a:xfrm>
            <a:off x="1329267" y="2755084"/>
            <a:ext cx="2180221" cy="1020183"/>
          </a:xfrm>
          <a:prstGeom prst="roundRect">
            <a:avLst/>
          </a:prstGeom>
          <a:solidFill>
            <a:schemeClr val="bg1">
              <a:lumMod val="95000"/>
            </a:schemeClr>
          </a:solidFill>
          <a:ln>
            <a:noFill/>
          </a:ln>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r"/>
            <a:r>
              <a:rPr lang="en-US" sz="1400" b="1">
                <a:solidFill>
                  <a:schemeClr val="tx1">
                    <a:lumMod val="75000"/>
                    <a:lumOff val="25000"/>
                  </a:schemeClr>
                </a:solidFill>
                <a:latin typeface="Arial"/>
                <a:ea typeface="+mn-lt"/>
                <a:cs typeface="Arial"/>
              </a:rPr>
              <a:t>SCAP</a:t>
            </a:r>
            <a:endParaRPr lang="en-US" b="1">
              <a:solidFill>
                <a:schemeClr val="tx1">
                  <a:lumMod val="75000"/>
                  <a:lumOff val="25000"/>
                </a:schemeClr>
              </a:solidFill>
              <a:cs typeface="Calibri"/>
            </a:endParaRPr>
          </a:p>
        </p:txBody>
      </p:sp>
      <p:sp>
        <p:nvSpPr>
          <p:cNvPr id="12" name="Rectangle: Rounded Corners 40">
            <a:extLst>
              <a:ext uri="{FF2B5EF4-FFF2-40B4-BE49-F238E27FC236}">
                <a16:creationId xmlns:a16="http://schemas.microsoft.com/office/drawing/2014/main" id="{DFAB81F5-6BEC-BFB2-8B56-8AF68DA355AD}"/>
              </a:ext>
            </a:extLst>
          </p:cNvPr>
          <p:cNvSpPr/>
          <p:nvPr/>
        </p:nvSpPr>
        <p:spPr>
          <a:xfrm>
            <a:off x="1329267" y="3833058"/>
            <a:ext cx="2193748" cy="1010776"/>
          </a:xfrm>
          <a:prstGeom prst="roundRect">
            <a:avLst/>
          </a:prstGeom>
          <a:solidFill>
            <a:schemeClr val="bg1">
              <a:lumMod val="95000"/>
            </a:schemeClr>
          </a:solidFill>
          <a:ln>
            <a:noFill/>
          </a:ln>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r"/>
            <a:r>
              <a:rPr lang="en-US" sz="1400" b="1">
                <a:solidFill>
                  <a:schemeClr val="tx1">
                    <a:lumMod val="75000"/>
                    <a:lumOff val="25000"/>
                  </a:schemeClr>
                </a:solidFill>
                <a:latin typeface="Arial"/>
                <a:ea typeface="+mn-lt"/>
                <a:cs typeface="Arial"/>
              </a:rPr>
              <a:t>Flex-5G</a:t>
            </a:r>
            <a:endParaRPr lang="en-US" b="1">
              <a:solidFill>
                <a:schemeClr val="tx1">
                  <a:lumMod val="75000"/>
                  <a:lumOff val="25000"/>
                </a:schemeClr>
              </a:solidFill>
              <a:cs typeface="Calibri"/>
            </a:endParaRPr>
          </a:p>
        </p:txBody>
      </p:sp>
      <p:sp>
        <p:nvSpPr>
          <p:cNvPr id="13" name="Rectangle: Rounded Corners 2">
            <a:extLst>
              <a:ext uri="{FF2B5EF4-FFF2-40B4-BE49-F238E27FC236}">
                <a16:creationId xmlns:a16="http://schemas.microsoft.com/office/drawing/2014/main" id="{A0E3961D-EB7D-CF31-525F-D795E6A4BC6A}"/>
              </a:ext>
            </a:extLst>
          </p:cNvPr>
          <p:cNvSpPr/>
          <p:nvPr/>
        </p:nvSpPr>
        <p:spPr>
          <a:xfrm>
            <a:off x="1329267" y="1692102"/>
            <a:ext cx="2173457" cy="1029591"/>
          </a:xfrm>
          <a:prstGeom prst="roundRect">
            <a:avLst/>
          </a:prstGeom>
          <a:solidFill>
            <a:schemeClr val="bg1">
              <a:lumMod val="95000"/>
            </a:schemeClr>
          </a:solidFill>
          <a:ln>
            <a:noFill/>
          </a:ln>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r"/>
            <a:r>
              <a:rPr lang="en-US" sz="1400" b="1" err="1">
                <a:solidFill>
                  <a:schemeClr val="tx1">
                    <a:lumMod val="75000"/>
                    <a:lumOff val="25000"/>
                  </a:schemeClr>
                </a:solidFill>
                <a:latin typeface="Arial"/>
                <a:ea typeface="+mn-lt"/>
                <a:cs typeface="Arial"/>
              </a:rPr>
              <a:t>iDAMS</a:t>
            </a:r>
            <a:endParaRPr lang="en-US" sz="1400" b="1">
              <a:solidFill>
                <a:schemeClr val="tx1">
                  <a:lumMod val="75000"/>
                  <a:lumOff val="25000"/>
                </a:schemeClr>
              </a:solidFill>
              <a:latin typeface="Arial"/>
              <a:ea typeface="+mn-lt"/>
              <a:cs typeface="Arial"/>
            </a:endParaRPr>
          </a:p>
        </p:txBody>
      </p:sp>
      <p:sp>
        <p:nvSpPr>
          <p:cNvPr id="14" name="Rectangle: Rounded Corners 38">
            <a:extLst>
              <a:ext uri="{FF2B5EF4-FFF2-40B4-BE49-F238E27FC236}">
                <a16:creationId xmlns:a16="http://schemas.microsoft.com/office/drawing/2014/main" id="{D9C46708-0AB0-8E57-6152-95DD393BC3EA}"/>
              </a:ext>
            </a:extLst>
          </p:cNvPr>
          <p:cNvSpPr/>
          <p:nvPr/>
        </p:nvSpPr>
        <p:spPr>
          <a:xfrm>
            <a:off x="3589867" y="1700810"/>
            <a:ext cx="2173457" cy="1029591"/>
          </a:xfrm>
          <a:prstGeom prst="roundRect">
            <a:avLst/>
          </a:prstGeom>
          <a:solidFill>
            <a:schemeClr val="bg1">
              <a:lumMod val="85000"/>
            </a:schemeClr>
          </a:solidFill>
          <a:ln>
            <a:no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r>
              <a:rPr lang="en-US" sz="1400" b="1" dirty="0">
                <a:solidFill>
                  <a:schemeClr val="tx1">
                    <a:lumMod val="75000"/>
                    <a:lumOff val="25000"/>
                  </a:schemeClr>
                </a:solidFill>
                <a:latin typeface="Arial"/>
                <a:ea typeface="+mn-lt"/>
                <a:cs typeface="Arial"/>
              </a:rPr>
              <a:t>Digital Asset and Site Management</a:t>
            </a:r>
          </a:p>
        </p:txBody>
      </p:sp>
      <p:sp>
        <p:nvSpPr>
          <p:cNvPr id="15" name="Rectangle: Rounded Corners 41">
            <a:extLst>
              <a:ext uri="{FF2B5EF4-FFF2-40B4-BE49-F238E27FC236}">
                <a16:creationId xmlns:a16="http://schemas.microsoft.com/office/drawing/2014/main" id="{45292F86-F536-E3B8-250F-6E929D0AE589}"/>
              </a:ext>
            </a:extLst>
          </p:cNvPr>
          <p:cNvSpPr/>
          <p:nvPr/>
        </p:nvSpPr>
        <p:spPr>
          <a:xfrm>
            <a:off x="3589867" y="2759922"/>
            <a:ext cx="2173457" cy="1029591"/>
          </a:xfrm>
          <a:prstGeom prst="roundRect">
            <a:avLst/>
          </a:prstGeom>
          <a:solidFill>
            <a:schemeClr val="bg1">
              <a:lumMod val="85000"/>
            </a:schemeClr>
          </a:solidFill>
          <a:ln>
            <a:no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r>
              <a:rPr lang="en-US" sz="1400" b="1">
                <a:solidFill>
                  <a:schemeClr val="tx1">
                    <a:lumMod val="75000"/>
                    <a:lumOff val="25000"/>
                  </a:schemeClr>
                </a:solidFill>
                <a:latin typeface="Arial"/>
                <a:ea typeface="+mn-lt"/>
                <a:cs typeface="Arial"/>
              </a:rPr>
              <a:t>Service Correlation and Assurance Platform</a:t>
            </a:r>
          </a:p>
        </p:txBody>
      </p:sp>
      <p:sp>
        <p:nvSpPr>
          <p:cNvPr id="16" name="Rectangle: Rounded Corners 42">
            <a:extLst>
              <a:ext uri="{FF2B5EF4-FFF2-40B4-BE49-F238E27FC236}">
                <a16:creationId xmlns:a16="http://schemas.microsoft.com/office/drawing/2014/main" id="{6AA16219-FB2D-CDDE-D7D3-65663E49B5BA}"/>
              </a:ext>
            </a:extLst>
          </p:cNvPr>
          <p:cNvSpPr/>
          <p:nvPr/>
        </p:nvSpPr>
        <p:spPr>
          <a:xfrm>
            <a:off x="3584989" y="3819034"/>
            <a:ext cx="2173457" cy="1029591"/>
          </a:xfrm>
          <a:prstGeom prst="roundRect">
            <a:avLst/>
          </a:prstGeom>
          <a:solidFill>
            <a:schemeClr val="bg1">
              <a:lumMod val="85000"/>
            </a:schemeClr>
          </a:solidFill>
          <a:ln>
            <a:no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r>
              <a:rPr lang="en-US" sz="1400" b="1" dirty="0">
                <a:solidFill>
                  <a:schemeClr val="tx1">
                    <a:lumMod val="75000"/>
                    <a:lumOff val="25000"/>
                  </a:schemeClr>
                </a:solidFill>
                <a:latin typeface="Arial"/>
                <a:ea typeface="+mn-lt"/>
                <a:cs typeface="Arial"/>
              </a:rPr>
              <a:t>Flexible, Efficient and  High Performance   5G Open RAN</a:t>
            </a:r>
            <a:endParaRPr lang="en-GB" sz="1400" b="1" dirty="0">
              <a:solidFill>
                <a:schemeClr val="tx1">
                  <a:lumMod val="75000"/>
                  <a:lumOff val="25000"/>
                </a:schemeClr>
              </a:solidFill>
              <a:latin typeface="Arial"/>
              <a:ea typeface="+mn-lt"/>
              <a:cs typeface="Arial"/>
            </a:endParaRPr>
          </a:p>
        </p:txBody>
      </p:sp>
      <p:pic>
        <p:nvPicPr>
          <p:cNvPr id="17" name="Picture 2">
            <a:extLst>
              <a:ext uri="{FF2B5EF4-FFF2-40B4-BE49-F238E27FC236}">
                <a16:creationId xmlns:a16="http://schemas.microsoft.com/office/drawing/2014/main" id="{166C9AAE-DFF0-68B1-447F-84536652D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339" y="3951128"/>
            <a:ext cx="1074291" cy="68754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descr="A screenshot of a map&#10;&#10;Description automatically generated">
            <a:extLst>
              <a:ext uri="{FF2B5EF4-FFF2-40B4-BE49-F238E27FC236}">
                <a16:creationId xmlns:a16="http://schemas.microsoft.com/office/drawing/2014/main" id="{CFEA3BFB-3882-3E9F-E10C-32F7D59D4178}"/>
              </a:ext>
            </a:extLst>
          </p:cNvPr>
          <p:cNvPicPr>
            <a:picLocks noChangeAspect="1"/>
          </p:cNvPicPr>
          <p:nvPr/>
        </p:nvPicPr>
        <p:blipFill rotWithShape="1">
          <a:blip r:embed="rId3">
            <a:extLst>
              <a:ext uri="{28A0092B-C50C-407E-A947-70E740481C1C}">
                <a14:useLocalDpi xmlns:a14="http://schemas.microsoft.com/office/drawing/2010/main" val="0"/>
              </a:ext>
            </a:extLst>
          </a:blip>
          <a:srcRect l="3994" t="4260" r="3455" b="33191"/>
          <a:stretch/>
        </p:blipFill>
        <p:spPr>
          <a:xfrm>
            <a:off x="1514981" y="1866240"/>
            <a:ext cx="1217005" cy="683684"/>
          </a:xfrm>
          <a:prstGeom prst="rect">
            <a:avLst/>
          </a:prstGeom>
          <a:ln>
            <a:noFill/>
          </a:ln>
        </p:spPr>
      </p:pic>
      <p:pic>
        <p:nvPicPr>
          <p:cNvPr id="19" name="Picture 18">
            <a:extLst>
              <a:ext uri="{FF2B5EF4-FFF2-40B4-BE49-F238E27FC236}">
                <a16:creationId xmlns:a16="http://schemas.microsoft.com/office/drawing/2014/main" id="{1DFA4729-6239-B11A-822D-A4CAF5970504}"/>
              </a:ext>
            </a:extLst>
          </p:cNvPr>
          <p:cNvPicPr>
            <a:picLocks noChangeAspect="1"/>
          </p:cNvPicPr>
          <p:nvPr/>
        </p:nvPicPr>
        <p:blipFill rotWithShape="1">
          <a:blip r:embed="rId4"/>
          <a:srcRect l="4058" t="4271" r="3722" b="38614"/>
          <a:stretch/>
        </p:blipFill>
        <p:spPr>
          <a:xfrm>
            <a:off x="1514981" y="2930198"/>
            <a:ext cx="1217005" cy="626530"/>
          </a:xfrm>
          <a:prstGeom prst="rect">
            <a:avLst/>
          </a:prstGeom>
          <a:ln>
            <a:noFill/>
          </a:ln>
        </p:spPr>
      </p:pic>
    </p:spTree>
    <p:extLst>
      <p:ext uri="{BB962C8B-B14F-4D97-AF65-F5344CB8AC3E}">
        <p14:creationId xmlns:p14="http://schemas.microsoft.com/office/powerpoint/2010/main" val="2247071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pic>
        <p:nvPicPr>
          <p:cNvPr id="4" name="Picture 3">
            <a:extLst>
              <a:ext uri="{FF2B5EF4-FFF2-40B4-BE49-F238E27FC236}">
                <a16:creationId xmlns:a16="http://schemas.microsoft.com/office/drawing/2014/main" id="{A8BD1B14-3823-F296-721C-301E30FDEBE7}"/>
              </a:ext>
            </a:extLst>
          </p:cNvPr>
          <p:cNvPicPr>
            <a:picLocks noChangeAspect="1"/>
          </p:cNvPicPr>
          <p:nvPr/>
        </p:nvPicPr>
        <p:blipFill>
          <a:blip r:embed="rId2"/>
          <a:stretch>
            <a:fillRect/>
          </a:stretch>
        </p:blipFill>
        <p:spPr>
          <a:xfrm>
            <a:off x="2992188" y="873336"/>
            <a:ext cx="6207624" cy="5326255"/>
          </a:xfrm>
          <a:prstGeom prst="rect">
            <a:avLst/>
          </a:prstGeom>
        </p:spPr>
      </p:pic>
      <p:sp>
        <p:nvSpPr>
          <p:cNvPr id="7" name="Title 5">
            <a:extLst>
              <a:ext uri="{FF2B5EF4-FFF2-40B4-BE49-F238E27FC236}">
                <a16:creationId xmlns:a16="http://schemas.microsoft.com/office/drawing/2014/main" id="{2D231483-4912-019D-7E69-B53235BA2FCD}"/>
              </a:ext>
            </a:extLst>
          </p:cNvPr>
          <p:cNvSpPr txBox="1">
            <a:spLocks/>
          </p:cNvSpPr>
          <p:nvPr/>
        </p:nvSpPr>
        <p:spPr>
          <a:xfrm>
            <a:off x="270000" y="354665"/>
            <a:ext cx="11658600" cy="430602"/>
          </a:xfrm>
          <a:prstGeom prst="rect">
            <a:avLst/>
          </a:prstGeom>
        </p:spPr>
        <p:txBody>
          <a:bodyPr lIns="270000">
            <a:normAutofit fontScale="90000" lnSpcReduction="20000"/>
          </a:bodyPr>
          <a:lstStyle>
            <a:lvl1pPr algn="l" defTabSz="914400" rtl="0" eaLnBrk="1" latinLnBrk="0" hangingPunct="1">
              <a:lnSpc>
                <a:spcPct val="90000"/>
              </a:lnSpc>
              <a:spcBef>
                <a:spcPct val="0"/>
              </a:spcBef>
              <a:buNone/>
              <a:defRPr sz="3200" b="1" i="0" kern="1200">
                <a:solidFill>
                  <a:schemeClr val="tx1">
                    <a:lumMod val="75000"/>
                    <a:lumOff val="25000"/>
                  </a:schemeClr>
                </a:solidFill>
                <a:latin typeface="Helvetica" pitchFamily="2" charset="0"/>
                <a:ea typeface="+mj-ea"/>
                <a:cs typeface="+mj-cs"/>
              </a:defRPr>
            </a:lvl1pPr>
          </a:lstStyle>
          <a:p>
            <a:r>
              <a:rPr lang="en-US" dirty="0">
                <a:latin typeface="Avenir Black" panose="02000503020000020003" pitchFamily="2" charset="0"/>
              </a:rPr>
              <a:t>Partnership in Dundee</a:t>
            </a:r>
          </a:p>
        </p:txBody>
      </p:sp>
    </p:spTree>
    <p:extLst>
      <p:ext uri="{BB962C8B-B14F-4D97-AF65-F5344CB8AC3E}">
        <p14:creationId xmlns:p14="http://schemas.microsoft.com/office/powerpoint/2010/main" val="2177630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pic>
        <p:nvPicPr>
          <p:cNvPr id="4" name="Picture 3">
            <a:extLst>
              <a:ext uri="{FF2B5EF4-FFF2-40B4-BE49-F238E27FC236}">
                <a16:creationId xmlns:a16="http://schemas.microsoft.com/office/drawing/2014/main" id="{C9B0C740-A5C6-F5B9-21DE-AFD2DA18208B}"/>
              </a:ext>
            </a:extLst>
          </p:cNvPr>
          <p:cNvPicPr>
            <a:picLocks noChangeAspect="1"/>
          </p:cNvPicPr>
          <p:nvPr/>
        </p:nvPicPr>
        <p:blipFill>
          <a:blip r:embed="rId2"/>
          <a:stretch>
            <a:fillRect/>
          </a:stretch>
        </p:blipFill>
        <p:spPr>
          <a:xfrm>
            <a:off x="350838" y="1511978"/>
            <a:ext cx="7791948" cy="3544287"/>
          </a:xfrm>
          <a:prstGeom prst="rect">
            <a:avLst/>
          </a:prstGeom>
        </p:spPr>
      </p:pic>
      <p:pic>
        <p:nvPicPr>
          <p:cNvPr id="6" name="Picture 5">
            <a:extLst>
              <a:ext uri="{FF2B5EF4-FFF2-40B4-BE49-F238E27FC236}">
                <a16:creationId xmlns:a16="http://schemas.microsoft.com/office/drawing/2014/main" id="{CFC3E2E8-443A-601F-7969-2C153A5996C5}"/>
              </a:ext>
            </a:extLst>
          </p:cNvPr>
          <p:cNvPicPr>
            <a:picLocks noChangeAspect="1"/>
          </p:cNvPicPr>
          <p:nvPr/>
        </p:nvPicPr>
        <p:blipFill>
          <a:blip r:embed="rId3"/>
          <a:stretch>
            <a:fillRect/>
          </a:stretch>
        </p:blipFill>
        <p:spPr>
          <a:xfrm>
            <a:off x="8142786" y="1487565"/>
            <a:ext cx="3648075" cy="3568700"/>
          </a:xfrm>
          <a:prstGeom prst="rect">
            <a:avLst/>
          </a:prstGeom>
        </p:spPr>
      </p:pic>
      <p:sp>
        <p:nvSpPr>
          <p:cNvPr id="7" name="Title 5">
            <a:extLst>
              <a:ext uri="{FF2B5EF4-FFF2-40B4-BE49-F238E27FC236}">
                <a16:creationId xmlns:a16="http://schemas.microsoft.com/office/drawing/2014/main" id="{74C4A067-AB0B-0E57-67E9-DA6CB6CEE426}"/>
              </a:ext>
            </a:extLst>
          </p:cNvPr>
          <p:cNvSpPr txBox="1">
            <a:spLocks/>
          </p:cNvSpPr>
          <p:nvPr/>
        </p:nvSpPr>
        <p:spPr>
          <a:xfrm>
            <a:off x="270000" y="354665"/>
            <a:ext cx="11658600" cy="430602"/>
          </a:xfrm>
          <a:prstGeom prst="rect">
            <a:avLst/>
          </a:prstGeom>
        </p:spPr>
        <p:txBody>
          <a:bodyPr lIns="270000">
            <a:normAutofit fontScale="90000" lnSpcReduction="20000"/>
          </a:bodyPr>
          <a:lstStyle>
            <a:lvl1pPr algn="l" defTabSz="914400" rtl="0" eaLnBrk="1" latinLnBrk="0" hangingPunct="1">
              <a:lnSpc>
                <a:spcPct val="90000"/>
              </a:lnSpc>
              <a:spcBef>
                <a:spcPct val="0"/>
              </a:spcBef>
              <a:buNone/>
              <a:defRPr sz="3200" b="1" i="0" kern="1200">
                <a:solidFill>
                  <a:schemeClr val="tx1">
                    <a:lumMod val="75000"/>
                    <a:lumOff val="25000"/>
                  </a:schemeClr>
                </a:solidFill>
                <a:latin typeface="Helvetica" pitchFamily="2" charset="0"/>
                <a:ea typeface="+mj-ea"/>
                <a:cs typeface="+mj-cs"/>
              </a:defRPr>
            </a:lvl1pPr>
          </a:lstStyle>
          <a:p>
            <a:r>
              <a:rPr lang="en-US" dirty="0">
                <a:latin typeface="Avenir Black" panose="02000503020000020003" pitchFamily="2" charset="0"/>
              </a:rPr>
              <a:t>Waterfront Overview</a:t>
            </a:r>
          </a:p>
        </p:txBody>
      </p:sp>
    </p:spTree>
    <p:extLst>
      <p:ext uri="{BB962C8B-B14F-4D97-AF65-F5344CB8AC3E}">
        <p14:creationId xmlns:p14="http://schemas.microsoft.com/office/powerpoint/2010/main" val="1602617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5C4C4C5-0BC7-42F4-999C-A5AEC5D2328E}"/>
              </a:ext>
            </a:extLst>
          </p:cNvPr>
          <p:cNvSpPr txBox="1"/>
          <p:nvPr/>
        </p:nvSpPr>
        <p:spPr>
          <a:xfrm>
            <a:off x="2361184" y="4070443"/>
            <a:ext cx="3273552" cy="1015663"/>
          </a:xfrm>
          <a:prstGeom prst="rect">
            <a:avLst/>
          </a:prstGeom>
          <a:noFill/>
        </p:spPr>
        <p:txBody>
          <a:bodyPr wrap="square" rtlCol="0">
            <a:spAutoFit/>
          </a:bodyPr>
          <a:lstStyle/>
          <a:p>
            <a:pPr algn="ctr"/>
            <a:r>
              <a:rPr lang="en-GB" b="1" dirty="0">
                <a:solidFill>
                  <a:schemeClr val="accent5">
                    <a:lumMod val="50000"/>
                  </a:schemeClr>
                </a:solidFill>
              </a:rPr>
              <a:t>Energy Saving 5G Solutions for Businesses</a:t>
            </a:r>
          </a:p>
          <a:p>
            <a:pPr algn="ctr"/>
            <a:r>
              <a:rPr lang="en-GB" sz="2400" b="1" dirty="0">
                <a:solidFill>
                  <a:schemeClr val="accent5">
                    <a:lumMod val="50000"/>
                  </a:schemeClr>
                </a:solidFill>
              </a:rPr>
              <a:t> </a:t>
            </a:r>
            <a:r>
              <a:rPr lang="en-GB" sz="1600" dirty="0">
                <a:latin typeface="+mj-lt"/>
              </a:rPr>
              <a:t>University of Glasgow </a:t>
            </a:r>
          </a:p>
        </p:txBody>
      </p:sp>
      <p:sp>
        <p:nvSpPr>
          <p:cNvPr id="14" name="TextBox 13">
            <a:extLst>
              <a:ext uri="{FF2B5EF4-FFF2-40B4-BE49-F238E27FC236}">
                <a16:creationId xmlns:a16="http://schemas.microsoft.com/office/drawing/2014/main" id="{CF27A2D7-5CB1-4C00-873D-2134EB352A8A}"/>
              </a:ext>
            </a:extLst>
          </p:cNvPr>
          <p:cNvSpPr txBox="1"/>
          <p:nvPr/>
        </p:nvSpPr>
        <p:spPr>
          <a:xfrm>
            <a:off x="6171185" y="3978109"/>
            <a:ext cx="3273552" cy="646331"/>
          </a:xfrm>
          <a:prstGeom prst="rect">
            <a:avLst/>
          </a:prstGeom>
          <a:noFill/>
        </p:spPr>
        <p:txBody>
          <a:bodyPr wrap="square" rtlCol="0">
            <a:spAutoFit/>
          </a:bodyPr>
          <a:lstStyle/>
          <a:p>
            <a:pPr algn="ctr"/>
            <a:r>
              <a:rPr lang="en-GB" b="1" dirty="0">
                <a:solidFill>
                  <a:schemeClr val="accent5">
                    <a:lumMod val="50000"/>
                  </a:schemeClr>
                </a:solidFill>
              </a:rPr>
              <a:t>5G Extended Reality </a:t>
            </a:r>
          </a:p>
          <a:p>
            <a:pPr algn="ctr"/>
            <a:r>
              <a:rPr lang="en-GB" b="1" dirty="0">
                <a:solidFill>
                  <a:schemeClr val="accent5">
                    <a:lumMod val="50000"/>
                  </a:schemeClr>
                </a:solidFill>
              </a:rPr>
              <a:t>The Future of Industrial Training </a:t>
            </a:r>
          </a:p>
        </p:txBody>
      </p:sp>
      <p:sp>
        <p:nvSpPr>
          <p:cNvPr id="15" name="TextBox 14">
            <a:extLst>
              <a:ext uri="{FF2B5EF4-FFF2-40B4-BE49-F238E27FC236}">
                <a16:creationId xmlns:a16="http://schemas.microsoft.com/office/drawing/2014/main" id="{C392E16B-3897-4698-89FD-8EEC2DB41F96}"/>
              </a:ext>
            </a:extLst>
          </p:cNvPr>
          <p:cNvSpPr txBox="1"/>
          <p:nvPr/>
        </p:nvSpPr>
        <p:spPr>
          <a:xfrm>
            <a:off x="731520" y="708921"/>
            <a:ext cx="4409440" cy="461665"/>
          </a:xfrm>
          <a:prstGeom prst="rect">
            <a:avLst/>
          </a:prstGeom>
          <a:noFill/>
        </p:spPr>
        <p:txBody>
          <a:bodyPr wrap="square" rtlCol="0">
            <a:spAutoFit/>
          </a:bodyPr>
          <a:lstStyle/>
          <a:p>
            <a:r>
              <a:rPr lang="en-GB" sz="2400" b="1" dirty="0">
                <a:solidFill>
                  <a:schemeClr val="accent5">
                    <a:lumMod val="50000"/>
                  </a:schemeClr>
                </a:solidFill>
              </a:rPr>
              <a:t>5G Demos   </a:t>
            </a:r>
            <a:endParaRPr lang="en-GB" dirty="0"/>
          </a:p>
        </p:txBody>
      </p:sp>
      <p:sp>
        <p:nvSpPr>
          <p:cNvPr id="17" name="Oval 16">
            <a:extLst>
              <a:ext uri="{FF2B5EF4-FFF2-40B4-BE49-F238E27FC236}">
                <a16:creationId xmlns:a16="http://schemas.microsoft.com/office/drawing/2014/main" id="{EB07420A-235A-4DBD-8D36-98D89A651167}"/>
              </a:ext>
            </a:extLst>
          </p:cNvPr>
          <p:cNvSpPr/>
          <p:nvPr/>
        </p:nvSpPr>
        <p:spPr>
          <a:xfrm>
            <a:off x="2854961" y="1490330"/>
            <a:ext cx="2285999" cy="226037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39EC1A4-DBFE-4D01-953F-6B8E51EE3D06}"/>
              </a:ext>
            </a:extLst>
          </p:cNvPr>
          <p:cNvSpPr/>
          <p:nvPr/>
        </p:nvSpPr>
        <p:spPr>
          <a:xfrm>
            <a:off x="6593842" y="1490330"/>
            <a:ext cx="2285998" cy="226037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BADADDB-B686-418B-8F9E-ED3943248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61" y="5288340"/>
            <a:ext cx="1790739" cy="1569660"/>
          </a:xfrm>
          <a:prstGeom prst="rect">
            <a:avLst/>
          </a:prstGeom>
        </p:spPr>
      </p:pic>
      <p:sp>
        <p:nvSpPr>
          <p:cNvPr id="18" name="TextBox 17">
            <a:extLst>
              <a:ext uri="{FF2B5EF4-FFF2-40B4-BE49-F238E27FC236}">
                <a16:creationId xmlns:a16="http://schemas.microsoft.com/office/drawing/2014/main" id="{5EBFDC39-AD6B-4F91-B0C6-70932B9D253E}"/>
              </a:ext>
            </a:extLst>
          </p:cNvPr>
          <p:cNvSpPr txBox="1"/>
          <p:nvPr/>
        </p:nvSpPr>
        <p:spPr>
          <a:xfrm>
            <a:off x="6171185" y="4682572"/>
            <a:ext cx="3273552" cy="338554"/>
          </a:xfrm>
          <a:prstGeom prst="rect">
            <a:avLst/>
          </a:prstGeom>
          <a:noFill/>
        </p:spPr>
        <p:txBody>
          <a:bodyPr wrap="square" rtlCol="0">
            <a:spAutoFit/>
          </a:bodyPr>
          <a:lstStyle/>
          <a:p>
            <a:pPr algn="ctr"/>
            <a:r>
              <a:rPr lang="en-GB" sz="1600" dirty="0">
                <a:latin typeface="+mj-lt"/>
              </a:rPr>
              <a:t>University of Glasgow </a:t>
            </a:r>
          </a:p>
        </p:txBody>
      </p:sp>
    </p:spTree>
    <p:extLst>
      <p:ext uri="{BB962C8B-B14F-4D97-AF65-F5344CB8AC3E}">
        <p14:creationId xmlns:p14="http://schemas.microsoft.com/office/powerpoint/2010/main" val="2490879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pic>
        <p:nvPicPr>
          <p:cNvPr id="2" name="Picture 1">
            <a:extLst>
              <a:ext uri="{FF2B5EF4-FFF2-40B4-BE49-F238E27FC236}">
                <a16:creationId xmlns:a16="http://schemas.microsoft.com/office/drawing/2014/main" id="{38CD3154-A81B-B2E3-312E-C8AB12ED4D50}"/>
              </a:ext>
            </a:extLst>
          </p:cNvPr>
          <p:cNvPicPr>
            <a:picLocks noChangeAspect="1"/>
          </p:cNvPicPr>
          <p:nvPr/>
        </p:nvPicPr>
        <p:blipFill>
          <a:blip r:embed="rId2"/>
          <a:stretch>
            <a:fillRect/>
          </a:stretch>
        </p:blipFill>
        <p:spPr>
          <a:xfrm>
            <a:off x="1073798" y="1429769"/>
            <a:ext cx="10044403" cy="4646565"/>
          </a:xfrm>
          <a:prstGeom prst="rect">
            <a:avLst/>
          </a:prstGeom>
        </p:spPr>
      </p:pic>
      <p:sp>
        <p:nvSpPr>
          <p:cNvPr id="6" name="Title 5">
            <a:extLst>
              <a:ext uri="{FF2B5EF4-FFF2-40B4-BE49-F238E27FC236}">
                <a16:creationId xmlns:a16="http://schemas.microsoft.com/office/drawing/2014/main" id="{F5A11E72-4D2B-05C9-58E9-8F9429878812}"/>
              </a:ext>
            </a:extLst>
          </p:cNvPr>
          <p:cNvSpPr txBox="1">
            <a:spLocks/>
          </p:cNvSpPr>
          <p:nvPr/>
        </p:nvSpPr>
        <p:spPr>
          <a:xfrm>
            <a:off x="270000" y="354665"/>
            <a:ext cx="11658600" cy="430602"/>
          </a:xfrm>
          <a:prstGeom prst="rect">
            <a:avLst/>
          </a:prstGeom>
        </p:spPr>
        <p:txBody>
          <a:bodyPr lIns="270000">
            <a:normAutofit fontScale="90000" lnSpcReduction="20000"/>
          </a:bodyPr>
          <a:lstStyle>
            <a:lvl1pPr algn="l" defTabSz="914400" rtl="0" eaLnBrk="1" latinLnBrk="0" hangingPunct="1">
              <a:lnSpc>
                <a:spcPct val="90000"/>
              </a:lnSpc>
              <a:spcBef>
                <a:spcPct val="0"/>
              </a:spcBef>
              <a:buNone/>
              <a:defRPr sz="3200" b="1" i="0" kern="1200">
                <a:solidFill>
                  <a:schemeClr val="tx1">
                    <a:lumMod val="75000"/>
                    <a:lumOff val="25000"/>
                  </a:schemeClr>
                </a:solidFill>
                <a:latin typeface="Helvetica" pitchFamily="2" charset="0"/>
                <a:ea typeface="+mj-ea"/>
                <a:cs typeface="+mj-cs"/>
              </a:defRPr>
            </a:lvl1pPr>
          </a:lstStyle>
          <a:p>
            <a:r>
              <a:rPr lang="en-US" dirty="0">
                <a:latin typeface="Avenir Black" panose="02000503020000020003" pitchFamily="2" charset="0"/>
              </a:rPr>
              <a:t>Dundee 5G Topology</a:t>
            </a:r>
          </a:p>
        </p:txBody>
      </p:sp>
    </p:spTree>
    <p:extLst>
      <p:ext uri="{BB962C8B-B14F-4D97-AF65-F5344CB8AC3E}">
        <p14:creationId xmlns:p14="http://schemas.microsoft.com/office/powerpoint/2010/main" val="422335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sp>
        <p:nvSpPr>
          <p:cNvPr id="2" name="Text Placeholder 3">
            <a:extLst>
              <a:ext uri="{FF2B5EF4-FFF2-40B4-BE49-F238E27FC236}">
                <a16:creationId xmlns:a16="http://schemas.microsoft.com/office/drawing/2014/main" id="{EBAA7509-90AB-DEEF-5A1F-F95DCECAE0B3}"/>
              </a:ext>
            </a:extLst>
          </p:cNvPr>
          <p:cNvSpPr txBox="1">
            <a:spLocks/>
          </p:cNvSpPr>
          <p:nvPr/>
        </p:nvSpPr>
        <p:spPr>
          <a:xfrm>
            <a:off x="499056" y="1473199"/>
            <a:ext cx="9610143" cy="4785973"/>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defTabSz="914400">
              <a:lnSpc>
                <a:spcPct val="100000"/>
              </a:lnSpc>
              <a:spcBef>
                <a:spcPts val="400"/>
              </a:spcBef>
              <a:spcAft>
                <a:spcPts val="200"/>
              </a:spcAft>
            </a:pPr>
            <a:r>
              <a:rPr lang="en-US" sz="1800" b="1" dirty="0">
                <a:solidFill>
                  <a:schemeClr val="tx1"/>
                </a:solidFill>
                <a:latin typeface="Avenir Heavy" panose="02000503020000020003" pitchFamily="2" charset="0"/>
                <a:cs typeface="Times New Roman" panose="02020603050405020304" pitchFamily="18" charset="0"/>
              </a:rPr>
              <a:t>Collaboration in the city – a broad eco-system </a:t>
            </a:r>
          </a:p>
          <a:p>
            <a:pPr lvl="2" defTabSz="914400">
              <a:lnSpc>
                <a:spcPct val="100000"/>
              </a:lnSpc>
              <a:spcBef>
                <a:spcPts val="400"/>
              </a:spcBef>
              <a:spcAft>
                <a:spcPts val="200"/>
              </a:spcAft>
            </a:pPr>
            <a:r>
              <a:rPr lang="en-US"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S5GC </a:t>
            </a:r>
          </a:p>
          <a:p>
            <a:pPr lvl="2" defTabSz="914400">
              <a:lnSpc>
                <a:spcPct val="100000"/>
              </a:lnSpc>
              <a:spcBef>
                <a:spcPts val="400"/>
              </a:spcBef>
              <a:spcAft>
                <a:spcPts val="200"/>
              </a:spcAft>
            </a:pPr>
            <a:r>
              <a:rPr lang="en-US"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Council </a:t>
            </a:r>
          </a:p>
          <a:p>
            <a:pPr lvl="2" defTabSz="914400">
              <a:lnSpc>
                <a:spcPct val="100000"/>
              </a:lnSpc>
              <a:spcBef>
                <a:spcPts val="400"/>
              </a:spcBef>
              <a:spcAft>
                <a:spcPts val="200"/>
              </a:spcAft>
            </a:pPr>
            <a:r>
              <a:rPr lang="en-US"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University</a:t>
            </a:r>
          </a:p>
          <a:p>
            <a:pPr lvl="2" defTabSz="914400">
              <a:lnSpc>
                <a:spcPct val="100000"/>
              </a:lnSpc>
              <a:spcBef>
                <a:spcPts val="400"/>
              </a:spcBef>
              <a:spcAft>
                <a:spcPts val="200"/>
              </a:spcAft>
            </a:pPr>
            <a:r>
              <a:rPr lang="en-US"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Industry </a:t>
            </a:r>
          </a:p>
          <a:p>
            <a:pPr marL="457200" lvl="1" indent="0" defTabSz="914400">
              <a:lnSpc>
                <a:spcPct val="100000"/>
              </a:lnSpc>
              <a:spcBef>
                <a:spcPts val="400"/>
              </a:spcBef>
              <a:spcAft>
                <a:spcPts val="200"/>
              </a:spcAft>
              <a:buFont typeface="Arial" panose="020B0604020202020204" pitchFamily="34" charset="0"/>
              <a:buNone/>
            </a:pPr>
            <a:endParaRPr lang="en-GB"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endParaRPr>
          </a:p>
          <a:p>
            <a:pPr lvl="1" defTabSz="914400">
              <a:lnSpc>
                <a:spcPct val="100000"/>
              </a:lnSpc>
              <a:spcBef>
                <a:spcPts val="400"/>
              </a:spcBef>
              <a:spcAft>
                <a:spcPts val="200"/>
              </a:spcAft>
            </a:pPr>
            <a:r>
              <a:rPr lang="en-GB" sz="1800" b="1" dirty="0">
                <a:solidFill>
                  <a:schemeClr val="tx1"/>
                </a:solidFill>
                <a:latin typeface="Avenir Heavy" panose="02000503020000020003" pitchFamily="2" charset="0"/>
                <a:ea typeface="Calibri" panose="020F0502020204030204" pitchFamily="34" charset="0"/>
                <a:cs typeface="Times New Roman" panose="02020603050405020304" pitchFamily="18" charset="0"/>
              </a:rPr>
              <a:t>Providing a variety of innovation services to allow the industries, businesses and residents to talk about 5G and advanced connectivity in terms of:</a:t>
            </a:r>
          </a:p>
          <a:p>
            <a:pPr lvl="2" defTabSz="914400">
              <a:lnSpc>
                <a:spcPct val="100000"/>
              </a:lnSpc>
              <a:spcBef>
                <a:spcPts val="400"/>
              </a:spcBef>
              <a:spcAft>
                <a:spcPts val="200"/>
              </a:spcAft>
            </a:pPr>
            <a:r>
              <a:rPr lang="en-GB"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Benefits</a:t>
            </a:r>
          </a:p>
          <a:p>
            <a:pPr lvl="2" defTabSz="914400">
              <a:lnSpc>
                <a:spcPct val="100000"/>
              </a:lnSpc>
              <a:spcBef>
                <a:spcPts val="400"/>
              </a:spcBef>
              <a:spcAft>
                <a:spcPts val="200"/>
              </a:spcAft>
            </a:pPr>
            <a:r>
              <a:rPr lang="en-GB"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ROI</a:t>
            </a:r>
          </a:p>
          <a:p>
            <a:pPr lvl="2" defTabSz="914400">
              <a:lnSpc>
                <a:spcPct val="100000"/>
              </a:lnSpc>
              <a:spcBef>
                <a:spcPts val="400"/>
              </a:spcBef>
              <a:spcAft>
                <a:spcPts val="200"/>
              </a:spcAft>
            </a:pPr>
            <a:r>
              <a:rPr lang="en-GB"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rPr>
              <a:t>Digital transformation </a:t>
            </a:r>
            <a:endParaRPr lang="en-US" sz="1800" dirty="0">
              <a:solidFill>
                <a:schemeClr val="tx1"/>
              </a:solidFill>
              <a:latin typeface="Avenir Book" panose="02000503020000020003" pitchFamily="2" charset="0"/>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A97324DB-3AC2-74E1-A99F-40A69DB29DBD}"/>
              </a:ext>
            </a:extLst>
          </p:cNvPr>
          <p:cNvSpPr txBox="1">
            <a:spLocks/>
          </p:cNvSpPr>
          <p:nvPr/>
        </p:nvSpPr>
        <p:spPr>
          <a:xfrm>
            <a:off x="270000" y="354665"/>
            <a:ext cx="11658600" cy="430602"/>
          </a:xfrm>
          <a:prstGeom prst="rect">
            <a:avLst/>
          </a:prstGeom>
        </p:spPr>
        <p:txBody>
          <a:bodyPr lIns="270000">
            <a:normAutofit fontScale="90000" lnSpcReduction="20000"/>
          </a:bodyPr>
          <a:lstStyle>
            <a:lvl1pPr algn="l" defTabSz="914400" rtl="0" eaLnBrk="1" latinLnBrk="0" hangingPunct="1">
              <a:lnSpc>
                <a:spcPct val="90000"/>
              </a:lnSpc>
              <a:spcBef>
                <a:spcPct val="0"/>
              </a:spcBef>
              <a:buNone/>
              <a:defRPr sz="3200" b="1" i="0" kern="1200">
                <a:solidFill>
                  <a:schemeClr val="tx1">
                    <a:lumMod val="75000"/>
                    <a:lumOff val="25000"/>
                  </a:schemeClr>
                </a:solidFill>
                <a:latin typeface="Helvetica" pitchFamily="2" charset="0"/>
                <a:ea typeface="+mj-ea"/>
                <a:cs typeface="+mj-cs"/>
              </a:defRPr>
            </a:lvl1pPr>
          </a:lstStyle>
          <a:p>
            <a:r>
              <a:rPr lang="en-US" dirty="0">
                <a:latin typeface="Avenir Black" panose="02000503020000020003" pitchFamily="2" charset="0"/>
              </a:rPr>
              <a:t>What next…..</a:t>
            </a:r>
          </a:p>
        </p:txBody>
      </p:sp>
    </p:spTree>
    <p:extLst>
      <p:ext uri="{BB962C8B-B14F-4D97-AF65-F5344CB8AC3E}">
        <p14:creationId xmlns:p14="http://schemas.microsoft.com/office/powerpoint/2010/main" val="2515286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E6BBC5-1AE8-631B-5D88-1D629B7872D0}"/>
              </a:ext>
            </a:extLst>
          </p:cNvPr>
          <p:cNvSpPr>
            <a:spLocks noGrp="1"/>
          </p:cNvSpPr>
          <p:nvPr>
            <p:ph type="ftr" sz="quarter" idx="11"/>
          </p:nvPr>
        </p:nvSpPr>
        <p:spPr/>
        <p:txBody>
          <a:bodyPr/>
          <a:lstStyle/>
          <a:p>
            <a:pPr>
              <a:defRPr/>
            </a:pPr>
            <a:r>
              <a:rPr lang="en-US"/>
              <a:t>www.awtg.co.uk</a:t>
            </a:r>
          </a:p>
        </p:txBody>
      </p:sp>
      <p:grpSp>
        <p:nvGrpSpPr>
          <p:cNvPr id="41" name="Group 40">
            <a:extLst>
              <a:ext uri="{FF2B5EF4-FFF2-40B4-BE49-F238E27FC236}">
                <a16:creationId xmlns:a16="http://schemas.microsoft.com/office/drawing/2014/main" id="{E92A842F-DF96-6CE0-BFF5-A30DA00AB428}"/>
              </a:ext>
            </a:extLst>
          </p:cNvPr>
          <p:cNvGrpSpPr/>
          <p:nvPr/>
        </p:nvGrpSpPr>
        <p:grpSpPr>
          <a:xfrm>
            <a:off x="50170" y="-196615"/>
            <a:ext cx="12860915" cy="7285447"/>
            <a:chOff x="50170" y="-196615"/>
            <a:chExt cx="12860915" cy="7285447"/>
          </a:xfrm>
        </p:grpSpPr>
        <p:sp>
          <p:nvSpPr>
            <p:cNvPr id="5" name="Rectangle 4">
              <a:extLst>
                <a:ext uri="{FF2B5EF4-FFF2-40B4-BE49-F238E27FC236}">
                  <a16:creationId xmlns:a16="http://schemas.microsoft.com/office/drawing/2014/main" id="{DF4EB9B2-16CD-D0FE-748D-08F565B04F8C}"/>
                </a:ext>
              </a:extLst>
            </p:cNvPr>
            <p:cNvSpPr/>
            <p:nvPr/>
          </p:nvSpPr>
          <p:spPr>
            <a:xfrm>
              <a:off x="707232" y="900113"/>
              <a:ext cx="246062" cy="17462"/>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endParaRPr>
            </a:p>
          </p:txBody>
        </p:sp>
        <p:sp>
          <p:nvSpPr>
            <p:cNvPr id="2" name="TextBox 1">
              <a:extLst>
                <a:ext uri="{FF2B5EF4-FFF2-40B4-BE49-F238E27FC236}">
                  <a16:creationId xmlns:a16="http://schemas.microsoft.com/office/drawing/2014/main" id="{12602C50-9619-1EB4-D1B2-5A0DE9DCD0CB}"/>
                </a:ext>
              </a:extLst>
            </p:cNvPr>
            <p:cNvSpPr txBox="1"/>
            <p:nvPr/>
          </p:nvSpPr>
          <p:spPr>
            <a:xfrm>
              <a:off x="1778233" y="6858000"/>
              <a:ext cx="6441782" cy="230832"/>
            </a:xfrm>
            <a:prstGeom prst="rect">
              <a:avLst/>
            </a:prstGeom>
            <a:noFill/>
          </p:spPr>
          <p:txBody>
            <a:bodyPr wrap="square" rtlCol="0">
              <a:spAutoFit/>
            </a:bodyPr>
            <a:lstStyle/>
            <a:p>
              <a:r>
                <a:rPr lang="en-GB" sz="900">
                  <a:hlinkClick r:id="rId2" tooltip="https://mapswire.com/countries/united-kingdom/"/>
                </a:rPr>
                <a:t>This Photo</a:t>
              </a:r>
              <a:r>
                <a:rPr lang="en-GB" sz="900"/>
                <a:t> by Unknown Author is licensed under </a:t>
              </a:r>
              <a:r>
                <a:rPr lang="en-GB" sz="900">
                  <a:hlinkClick r:id="rId3" tooltip="https://creativecommons.org/licenses/by/3.0/"/>
                </a:rPr>
                <a:t>CC BY</a:t>
              </a:r>
              <a:endParaRPr lang="en-GB" sz="900"/>
            </a:p>
          </p:txBody>
        </p:sp>
        <p:pic>
          <p:nvPicPr>
            <p:cNvPr id="6" name="Picture 5" descr="Map&#10;&#10;Description automatically generated">
              <a:extLst>
                <a:ext uri="{FF2B5EF4-FFF2-40B4-BE49-F238E27FC236}">
                  <a16:creationId xmlns:a16="http://schemas.microsoft.com/office/drawing/2014/main" id="{DFF706D6-7129-F4DF-D4CC-DEB93362938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t="8549"/>
            <a:stretch/>
          </p:blipFill>
          <p:spPr>
            <a:xfrm>
              <a:off x="1778233" y="586260"/>
              <a:ext cx="6441782" cy="6271739"/>
            </a:xfrm>
            <a:prstGeom prst="rect">
              <a:avLst/>
            </a:prstGeom>
          </p:spPr>
        </p:pic>
        <p:sp>
          <p:nvSpPr>
            <p:cNvPr id="7" name="Rectangle 6">
              <a:extLst>
                <a:ext uri="{FF2B5EF4-FFF2-40B4-BE49-F238E27FC236}">
                  <a16:creationId xmlns:a16="http://schemas.microsoft.com/office/drawing/2014/main" id="{371965BB-6E48-B6EE-0D69-6841B387B9A6}"/>
                </a:ext>
              </a:extLst>
            </p:cNvPr>
            <p:cNvSpPr/>
            <p:nvPr/>
          </p:nvSpPr>
          <p:spPr>
            <a:xfrm>
              <a:off x="1770281" y="228340"/>
              <a:ext cx="2441051" cy="6629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D26DBC5-3C3E-50AE-D971-9DB8BA8D429E}"/>
                </a:ext>
              </a:extLst>
            </p:cNvPr>
            <p:cNvSpPr txBox="1"/>
            <p:nvPr/>
          </p:nvSpPr>
          <p:spPr>
            <a:xfrm>
              <a:off x="736612" y="699715"/>
              <a:ext cx="3395207" cy="1223412"/>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050" dirty="0">
                  <a:latin typeface="Avenir Book" panose="02000503020000020003" pitchFamily="2" charset="0"/>
                </a:rPr>
                <a:t>Scotland:</a:t>
              </a:r>
            </a:p>
            <a:p>
              <a:pPr marL="171450" indent="-171450">
                <a:buFont typeface="Arial" panose="020B0604020202020204" pitchFamily="34" charset="0"/>
                <a:buChar char="•"/>
              </a:pPr>
              <a:r>
                <a:rPr lang="en-US" sz="1050" dirty="0">
                  <a:latin typeface="Avenir Book" panose="02000503020000020003" pitchFamily="2" charset="0"/>
                </a:rPr>
                <a:t>SGIC</a:t>
              </a:r>
            </a:p>
            <a:p>
              <a:pPr marL="171450" indent="-171450">
                <a:buFont typeface="Arial" panose="020B0604020202020204" pitchFamily="34" charset="0"/>
                <a:buChar char="•"/>
              </a:pPr>
              <a:r>
                <a:rPr lang="en-US" sz="1050" dirty="0">
                  <a:latin typeface="Avenir Book" panose="02000503020000020003" pitchFamily="2" charset="0"/>
                </a:rPr>
                <a:t>Dundee 5G + </a:t>
              </a:r>
              <a:r>
                <a:rPr lang="en-US" sz="1050" dirty="0" err="1">
                  <a:latin typeface="Avenir Book" panose="02000503020000020003" pitchFamily="2" charset="0"/>
                </a:rPr>
                <a:t>Wifi</a:t>
              </a:r>
              <a:r>
                <a:rPr lang="en-US" sz="1050" dirty="0">
                  <a:latin typeface="Avenir Book" panose="02000503020000020003" pitchFamily="2" charset="0"/>
                </a:rPr>
                <a:t>, Gaming, Abertay/Waterfront</a:t>
              </a:r>
            </a:p>
            <a:p>
              <a:pPr marL="171450" indent="-171450">
                <a:buFont typeface="Arial" panose="020B0604020202020204" pitchFamily="34" charset="0"/>
                <a:buChar char="•"/>
              </a:pPr>
              <a:r>
                <a:rPr lang="en-US" sz="1050" dirty="0">
                  <a:latin typeface="Avenir Book" panose="02000503020000020003" pitchFamily="2" charset="0"/>
                </a:rPr>
                <a:t>Dumfries and Galloway 5G Hub, Rural Health and Care</a:t>
              </a:r>
            </a:p>
            <a:p>
              <a:pPr marL="171450" indent="-171450">
                <a:buFont typeface="Arial" panose="020B0604020202020204" pitchFamily="34" charset="0"/>
                <a:buChar char="•"/>
              </a:pPr>
              <a:r>
                <a:rPr lang="en-US" sz="1050" dirty="0">
                  <a:latin typeface="Avenir Book" panose="02000503020000020003" pitchFamily="2" charset="0"/>
                </a:rPr>
                <a:t>University of Glasgow 5G R&amp;D</a:t>
              </a:r>
            </a:p>
            <a:p>
              <a:pPr marL="171450" indent="-171450">
                <a:buFont typeface="Arial" panose="020B0604020202020204" pitchFamily="34" charset="0"/>
                <a:buChar char="•"/>
              </a:pPr>
              <a:r>
                <a:rPr lang="en-US" sz="1050" dirty="0">
                  <a:latin typeface="Avenir Book" panose="02000503020000020003" pitchFamily="2" charset="0"/>
                </a:rPr>
                <a:t>University of Strathclyde 5G R&amp;D (EV)</a:t>
              </a:r>
            </a:p>
          </p:txBody>
        </p:sp>
        <p:cxnSp>
          <p:nvCxnSpPr>
            <p:cNvPr id="9" name="Straight Arrow Connector 8">
              <a:extLst>
                <a:ext uri="{FF2B5EF4-FFF2-40B4-BE49-F238E27FC236}">
                  <a16:creationId xmlns:a16="http://schemas.microsoft.com/office/drawing/2014/main" id="{B2380748-0348-8A63-2DEC-C2E0C86FF9FF}"/>
                </a:ext>
              </a:extLst>
            </p:cNvPr>
            <p:cNvCxnSpPr/>
            <p:nvPr/>
          </p:nvCxnSpPr>
          <p:spPr>
            <a:xfrm>
              <a:off x="4147721" y="1399430"/>
              <a:ext cx="1097280" cy="1327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AE4A5D-D888-5D89-0C45-A28341D71FDC}"/>
                </a:ext>
              </a:extLst>
            </p:cNvPr>
            <p:cNvCxnSpPr>
              <a:cxnSpLocks/>
            </p:cNvCxnSpPr>
            <p:nvPr/>
          </p:nvCxnSpPr>
          <p:spPr>
            <a:xfrm>
              <a:off x="4131819" y="1399430"/>
              <a:ext cx="1362325" cy="183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D36922E-79A7-4FC0-55E3-D2E729A32D4A}"/>
                </a:ext>
              </a:extLst>
            </p:cNvPr>
            <p:cNvCxnSpPr>
              <a:cxnSpLocks/>
            </p:cNvCxnSpPr>
            <p:nvPr/>
          </p:nvCxnSpPr>
          <p:spPr>
            <a:xfrm>
              <a:off x="4147721" y="1399430"/>
              <a:ext cx="1622066" cy="938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B7EAA8-41D3-E505-4DDD-13BEF5FA6EFC}"/>
                </a:ext>
              </a:extLst>
            </p:cNvPr>
            <p:cNvSpPr txBox="1"/>
            <p:nvPr/>
          </p:nvSpPr>
          <p:spPr>
            <a:xfrm>
              <a:off x="744563" y="2104031"/>
              <a:ext cx="3395207" cy="57708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a:latin typeface="Avenir Book" panose="02000503020000020003" pitchFamily="2" charset="0"/>
                </a:rPr>
                <a:t>Liverpool:</a:t>
              </a:r>
            </a:p>
            <a:p>
              <a:pPr marL="171450" indent="-171450">
                <a:buFont typeface="Arial" panose="020B0604020202020204" pitchFamily="34" charset="0"/>
                <a:buChar char="•"/>
              </a:pPr>
              <a:r>
                <a:rPr lang="en-US" sz="1050">
                  <a:latin typeface="Avenir Book" panose="02000503020000020003" pitchFamily="2" charset="0"/>
                </a:rPr>
                <a:t>City Region </a:t>
              </a:r>
              <a:r>
                <a:rPr lang="en-US" sz="1050" err="1">
                  <a:latin typeface="Avenir Book" panose="02000503020000020003" pitchFamily="2" charset="0"/>
                </a:rPr>
                <a:t>BeMore</a:t>
              </a:r>
              <a:r>
                <a:rPr lang="en-US" sz="1050">
                  <a:latin typeface="Avenir Book" panose="02000503020000020003" pitchFamily="2" charset="0"/>
                </a:rPr>
                <a:t> Apprenticeship App</a:t>
              </a:r>
            </a:p>
            <a:p>
              <a:pPr marL="171450" indent="-171450">
                <a:buFont typeface="Arial" panose="020B0604020202020204" pitchFamily="34" charset="0"/>
                <a:buChar char="•"/>
              </a:pPr>
              <a:r>
                <a:rPr lang="en-US" sz="1050">
                  <a:latin typeface="Avenir Book" panose="02000503020000020003" pitchFamily="2" charset="0"/>
                </a:rPr>
                <a:t>5G Create Healthcare testbed evolution</a:t>
              </a:r>
            </a:p>
          </p:txBody>
        </p:sp>
        <p:cxnSp>
          <p:nvCxnSpPr>
            <p:cNvPr id="13" name="Straight Arrow Connector 12">
              <a:extLst>
                <a:ext uri="{FF2B5EF4-FFF2-40B4-BE49-F238E27FC236}">
                  <a16:creationId xmlns:a16="http://schemas.microsoft.com/office/drawing/2014/main" id="{71D0B0DE-C6F9-E805-C496-41C5E56F1CF0}"/>
                </a:ext>
              </a:extLst>
            </p:cNvPr>
            <p:cNvCxnSpPr>
              <a:cxnSpLocks/>
              <a:stCxn id="12" idx="3"/>
            </p:cNvCxnSpPr>
            <p:nvPr/>
          </p:nvCxnSpPr>
          <p:spPr>
            <a:xfrm>
              <a:off x="4139770" y="2392572"/>
              <a:ext cx="1698720" cy="1862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864708-A799-0630-AF84-1F6814A1E612}"/>
                </a:ext>
              </a:extLst>
            </p:cNvPr>
            <p:cNvSpPr txBox="1"/>
            <p:nvPr/>
          </p:nvSpPr>
          <p:spPr>
            <a:xfrm>
              <a:off x="736611" y="3289892"/>
              <a:ext cx="3395207" cy="738664"/>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a:latin typeface="Avenir Book" panose="02000503020000020003" pitchFamily="2" charset="0"/>
                </a:rPr>
                <a:t>Milton Keynes:</a:t>
              </a:r>
            </a:p>
            <a:p>
              <a:pPr marL="171450" indent="-171450">
                <a:buFont typeface="Arial" panose="020B0604020202020204" pitchFamily="34" charset="0"/>
                <a:buChar char="•"/>
              </a:pPr>
              <a:r>
                <a:rPr lang="en-US" sz="1050" err="1">
                  <a:latin typeface="Avenir Book" panose="02000503020000020003" pitchFamily="2" charset="0"/>
                </a:rPr>
                <a:t>MK:Create</a:t>
              </a:r>
              <a:r>
                <a:rPr lang="en-US" sz="1050">
                  <a:latin typeface="Avenir Book" panose="02000503020000020003" pitchFamily="2" charset="0"/>
                </a:rPr>
                <a:t> 5G Testbed – future evolution into production and ongoing operations</a:t>
              </a:r>
            </a:p>
            <a:p>
              <a:pPr marL="171450" indent="-171450">
                <a:buFont typeface="Arial" panose="020B0604020202020204" pitchFamily="34" charset="0"/>
                <a:buChar char="•"/>
              </a:pPr>
              <a:r>
                <a:rPr lang="en-US" sz="1050">
                  <a:latin typeface="Avenir Book" panose="02000503020000020003" pitchFamily="2" charset="0"/>
                </a:rPr>
                <a:t>Autonomous vehicles/Robotics/Drones</a:t>
              </a:r>
            </a:p>
          </p:txBody>
        </p:sp>
        <p:cxnSp>
          <p:nvCxnSpPr>
            <p:cNvPr id="15" name="Straight Arrow Connector 14">
              <a:extLst>
                <a:ext uri="{FF2B5EF4-FFF2-40B4-BE49-F238E27FC236}">
                  <a16:creationId xmlns:a16="http://schemas.microsoft.com/office/drawing/2014/main" id="{3450D663-560F-2E4C-8298-AA0F271A8C08}"/>
                </a:ext>
              </a:extLst>
            </p:cNvPr>
            <p:cNvCxnSpPr>
              <a:cxnSpLocks/>
              <a:stCxn id="14" idx="3"/>
            </p:cNvCxnSpPr>
            <p:nvPr/>
          </p:nvCxnSpPr>
          <p:spPr>
            <a:xfrm>
              <a:off x="4131818" y="3659224"/>
              <a:ext cx="2685330" cy="1315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21538DF-1E18-D738-2AEA-27B77B4D55BB}"/>
                </a:ext>
              </a:extLst>
            </p:cNvPr>
            <p:cNvSpPr txBox="1"/>
            <p:nvPr/>
          </p:nvSpPr>
          <p:spPr>
            <a:xfrm>
              <a:off x="752514" y="5674640"/>
              <a:ext cx="3395207" cy="738664"/>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a:latin typeface="Avenir Book" panose="02000503020000020003" pitchFamily="2" charset="0"/>
                </a:rPr>
                <a:t>Dorset:</a:t>
              </a:r>
            </a:p>
            <a:p>
              <a:pPr marL="171450" indent="-171450">
                <a:buFont typeface="Arial" panose="020B0604020202020204" pitchFamily="34" charset="0"/>
                <a:buChar char="•"/>
              </a:pPr>
              <a:r>
                <a:rPr lang="en-US" sz="1050">
                  <a:latin typeface="Avenir Book" panose="02000503020000020003" pitchFamily="2" charset="0"/>
                </a:rPr>
                <a:t>Rural connectivity</a:t>
              </a:r>
            </a:p>
            <a:p>
              <a:pPr marL="171450" indent="-171450">
                <a:buFont typeface="Arial" panose="020B0604020202020204" pitchFamily="34" charset="0"/>
                <a:buChar char="•"/>
              </a:pPr>
              <a:r>
                <a:rPr lang="en-US" sz="1050">
                  <a:latin typeface="Avenir Book" panose="02000503020000020003" pitchFamily="2" charset="0"/>
                </a:rPr>
                <a:t>Economic growth</a:t>
              </a:r>
            </a:p>
            <a:p>
              <a:pPr marL="171450" indent="-171450">
                <a:buFont typeface="Arial" panose="020B0604020202020204" pitchFamily="34" charset="0"/>
                <a:buChar char="•"/>
              </a:pPr>
              <a:r>
                <a:rPr lang="en-US" sz="1050">
                  <a:latin typeface="Avenir Book" panose="02000503020000020003" pitchFamily="2" charset="0"/>
                </a:rPr>
                <a:t>Health &amp; Care</a:t>
              </a:r>
            </a:p>
          </p:txBody>
        </p:sp>
        <p:cxnSp>
          <p:nvCxnSpPr>
            <p:cNvPr id="17" name="Straight Arrow Connector 16">
              <a:extLst>
                <a:ext uri="{FF2B5EF4-FFF2-40B4-BE49-F238E27FC236}">
                  <a16:creationId xmlns:a16="http://schemas.microsoft.com/office/drawing/2014/main" id="{B4618F42-585A-37E1-26AB-81D8A158AA2B}"/>
                </a:ext>
              </a:extLst>
            </p:cNvPr>
            <p:cNvCxnSpPr>
              <a:cxnSpLocks/>
              <a:stCxn id="16" idx="3"/>
            </p:cNvCxnSpPr>
            <p:nvPr/>
          </p:nvCxnSpPr>
          <p:spPr>
            <a:xfrm flipV="1">
              <a:off x="4147721" y="5831592"/>
              <a:ext cx="2154417" cy="212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C02499-C744-35B4-151A-86E4945F3387}"/>
                </a:ext>
              </a:extLst>
            </p:cNvPr>
            <p:cNvSpPr txBox="1"/>
            <p:nvPr/>
          </p:nvSpPr>
          <p:spPr>
            <a:xfrm>
              <a:off x="8484335" y="686168"/>
              <a:ext cx="3395207" cy="577081"/>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050">
                  <a:latin typeface="Avenir Book" panose="02000503020000020003" pitchFamily="2" charset="0"/>
                </a:rPr>
                <a:t>NE/Sunderland:</a:t>
              </a:r>
            </a:p>
            <a:p>
              <a:pPr marL="171450" indent="-171450">
                <a:buFont typeface="Arial" panose="020B0604020202020204" pitchFamily="34" charset="0"/>
                <a:buChar char="•"/>
              </a:pPr>
              <a:r>
                <a:rPr lang="en-US" sz="1050">
                  <a:latin typeface="Avenir Book" panose="02000503020000020003" pitchFamily="2" charset="0"/>
                </a:rPr>
                <a:t>Sunderland NH </a:t>
              </a:r>
            </a:p>
            <a:p>
              <a:pPr marL="171450" indent="-171450">
                <a:buFont typeface="Arial" panose="020B0604020202020204" pitchFamily="34" charset="0"/>
                <a:buChar char="•"/>
              </a:pPr>
              <a:r>
                <a:rPr lang="en-US" sz="1050">
                  <a:latin typeface="Avenir Book" panose="02000503020000020003" pitchFamily="2" charset="0"/>
                </a:rPr>
                <a:t>Newcastle/NTCA</a:t>
              </a:r>
            </a:p>
          </p:txBody>
        </p:sp>
        <p:cxnSp>
          <p:nvCxnSpPr>
            <p:cNvPr id="19" name="Straight Arrow Connector 18">
              <a:extLst>
                <a:ext uri="{FF2B5EF4-FFF2-40B4-BE49-F238E27FC236}">
                  <a16:creationId xmlns:a16="http://schemas.microsoft.com/office/drawing/2014/main" id="{0F26DD46-E8AC-CB13-CF0B-58DC79FF8A97}"/>
                </a:ext>
              </a:extLst>
            </p:cNvPr>
            <p:cNvCxnSpPr>
              <a:cxnSpLocks/>
              <a:stCxn id="18" idx="1"/>
            </p:cNvCxnSpPr>
            <p:nvPr/>
          </p:nvCxnSpPr>
          <p:spPr>
            <a:xfrm flipH="1">
              <a:off x="6437932" y="974709"/>
              <a:ext cx="2046403" cy="2372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E0505E0-0F04-CCE8-4515-14DEC8C78152}"/>
                </a:ext>
              </a:extLst>
            </p:cNvPr>
            <p:cNvCxnSpPr>
              <a:cxnSpLocks/>
            </p:cNvCxnSpPr>
            <p:nvPr/>
          </p:nvCxnSpPr>
          <p:spPr>
            <a:xfrm flipH="1">
              <a:off x="6385159" y="949226"/>
              <a:ext cx="2099176" cy="2279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200516-EEE3-5B93-2405-D033361BEC4E}"/>
                </a:ext>
              </a:extLst>
            </p:cNvPr>
            <p:cNvSpPr txBox="1"/>
            <p:nvPr/>
          </p:nvSpPr>
          <p:spPr>
            <a:xfrm>
              <a:off x="8484335" y="2106324"/>
              <a:ext cx="3395207" cy="900246"/>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a:latin typeface="Avenir Book" panose="02000503020000020003" pitchFamily="2" charset="0"/>
                </a:rPr>
                <a:t>Yorkshire/Lincs</a:t>
              </a:r>
            </a:p>
            <a:p>
              <a:pPr marL="171450" indent="-171450">
                <a:buFont typeface="Arial" panose="020B0604020202020204" pitchFamily="34" charset="0"/>
                <a:buChar char="•"/>
              </a:pPr>
              <a:r>
                <a:rPr lang="en-US" sz="1050">
                  <a:latin typeface="Avenir Book" panose="02000503020000020003" pitchFamily="2" charset="0"/>
                </a:rPr>
                <a:t>Sheffield City Region</a:t>
              </a:r>
            </a:p>
            <a:p>
              <a:pPr marL="171450" indent="-171450">
                <a:buFont typeface="Arial" panose="020B0604020202020204" pitchFamily="34" charset="0"/>
                <a:buChar char="•"/>
              </a:pPr>
              <a:r>
                <a:rPr lang="en-US" sz="1050">
                  <a:latin typeface="Avenir Book" panose="02000503020000020003" pitchFamily="2" charset="0"/>
                </a:rPr>
                <a:t>Future High Street Fund</a:t>
              </a:r>
            </a:p>
            <a:p>
              <a:pPr marL="171450" indent="-171450">
                <a:buFont typeface="Arial" panose="020B0604020202020204" pitchFamily="34" charset="0"/>
                <a:buChar char="•"/>
              </a:pPr>
              <a:r>
                <a:rPr lang="en-US" sz="1050">
                  <a:latin typeface="Avenir Book" panose="02000503020000020003" pitchFamily="2" charset="0"/>
                </a:rPr>
                <a:t>City Region Digital Strategy</a:t>
              </a:r>
            </a:p>
            <a:p>
              <a:pPr marL="171450" indent="-171450">
                <a:buFont typeface="Arial" panose="020B0604020202020204" pitchFamily="34" charset="0"/>
                <a:buChar char="•"/>
              </a:pPr>
              <a:r>
                <a:rPr lang="en-US" sz="1050">
                  <a:latin typeface="Avenir Book" panose="02000503020000020003" pitchFamily="2" charset="0"/>
                </a:rPr>
                <a:t>Fibre in Water 5G network (Yorkshire Water)</a:t>
              </a:r>
            </a:p>
          </p:txBody>
        </p:sp>
        <p:cxnSp>
          <p:nvCxnSpPr>
            <p:cNvPr id="22" name="Straight Arrow Connector 21">
              <a:extLst>
                <a:ext uri="{FF2B5EF4-FFF2-40B4-BE49-F238E27FC236}">
                  <a16:creationId xmlns:a16="http://schemas.microsoft.com/office/drawing/2014/main" id="{C4511A23-F68C-576B-1E06-8D4A09FDD49D}"/>
                </a:ext>
              </a:extLst>
            </p:cNvPr>
            <p:cNvCxnSpPr>
              <a:cxnSpLocks/>
              <a:stCxn id="21" idx="1"/>
            </p:cNvCxnSpPr>
            <p:nvPr/>
          </p:nvCxnSpPr>
          <p:spPr>
            <a:xfrm flipH="1">
              <a:off x="6625154" y="2556447"/>
              <a:ext cx="1859181" cy="1633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EE9A750-0E78-92C2-64F3-434806AC259E}"/>
                </a:ext>
              </a:extLst>
            </p:cNvPr>
            <p:cNvSpPr txBox="1"/>
            <p:nvPr/>
          </p:nvSpPr>
          <p:spPr>
            <a:xfrm>
              <a:off x="8484335" y="1396246"/>
              <a:ext cx="3395207" cy="577081"/>
            </a:xfrm>
            <a:prstGeom prst="rect">
              <a:avLst/>
            </a:prstGeom>
            <a:noFill/>
            <a:ln>
              <a:solidFill>
                <a:schemeClr val="bg1">
                  <a:lumMod val="85000"/>
                </a:schemeClr>
              </a:solidFill>
            </a:ln>
          </p:spPr>
          <p:txBody>
            <a:bodyPr wrap="square" rtlCol="0">
              <a:spAutoFit/>
            </a:bodyPr>
            <a:lstStyle/>
            <a:p>
              <a:r>
                <a:rPr lang="en-US" sz="1050">
                  <a:latin typeface="Avenir Book" panose="02000503020000020003" pitchFamily="2" charset="0"/>
                </a:rPr>
                <a:t>Manchester</a:t>
              </a:r>
            </a:p>
            <a:p>
              <a:pPr marL="171450" indent="-171450">
                <a:buFont typeface="Arial" panose="020B0604020202020204" pitchFamily="34" charset="0"/>
                <a:buChar char="•"/>
              </a:pPr>
              <a:r>
                <a:rPr lang="en-US" sz="1050">
                  <a:latin typeface="Avenir Book" panose="02000503020000020003" pitchFamily="2" charset="0"/>
                </a:rPr>
                <a:t>Transport for GM – Vivacity partnership</a:t>
              </a:r>
            </a:p>
            <a:p>
              <a:pPr marL="171450" indent="-171450">
                <a:buFont typeface="Arial" panose="020B0604020202020204" pitchFamily="34" charset="0"/>
                <a:buChar char="•"/>
              </a:pPr>
              <a:r>
                <a:rPr lang="en-US" sz="1050">
                  <a:latin typeface="Avenir Book" panose="02000503020000020003" pitchFamily="2" charset="0"/>
                </a:rPr>
                <a:t>Smart Junctions network – scale-up</a:t>
              </a:r>
            </a:p>
          </p:txBody>
        </p:sp>
        <p:cxnSp>
          <p:nvCxnSpPr>
            <p:cNvPr id="24" name="Straight Arrow Connector 23">
              <a:extLst>
                <a:ext uri="{FF2B5EF4-FFF2-40B4-BE49-F238E27FC236}">
                  <a16:creationId xmlns:a16="http://schemas.microsoft.com/office/drawing/2014/main" id="{40CB0B04-D434-055B-7911-F26AA2D08204}"/>
                </a:ext>
              </a:extLst>
            </p:cNvPr>
            <p:cNvCxnSpPr>
              <a:cxnSpLocks/>
              <a:stCxn id="23" idx="1"/>
            </p:cNvCxnSpPr>
            <p:nvPr/>
          </p:nvCxnSpPr>
          <p:spPr>
            <a:xfrm flipH="1">
              <a:off x="6136016" y="1684787"/>
              <a:ext cx="2348319" cy="2485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ACA5AC4-1BAB-D2E8-86BE-31C07DFAE47A}"/>
                </a:ext>
              </a:extLst>
            </p:cNvPr>
            <p:cNvSpPr txBox="1"/>
            <p:nvPr/>
          </p:nvSpPr>
          <p:spPr>
            <a:xfrm>
              <a:off x="8484335" y="4172811"/>
              <a:ext cx="3395207" cy="738664"/>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050">
                  <a:latin typeface="Avenir Book" panose="02000503020000020003" pitchFamily="2" charset="0"/>
                </a:rPr>
                <a:t>Norfolk &amp; Suffolk NHS</a:t>
              </a:r>
            </a:p>
            <a:p>
              <a:pPr marL="171450" indent="-171450">
                <a:buFont typeface="Arial" panose="020B0604020202020204" pitchFamily="34" charset="0"/>
                <a:buChar char="•"/>
              </a:pPr>
              <a:r>
                <a:rPr lang="en-US" sz="1050" err="1">
                  <a:latin typeface="Avenir Book" panose="02000503020000020003" pitchFamily="2" charset="0"/>
                </a:rPr>
                <a:t>WiFi</a:t>
              </a:r>
              <a:r>
                <a:rPr lang="en-US" sz="1050">
                  <a:latin typeface="Avenir Book" panose="02000503020000020003" pitchFamily="2" charset="0"/>
                </a:rPr>
                <a:t> across 100 sites </a:t>
              </a:r>
            </a:p>
            <a:p>
              <a:pPr marL="171450" indent="-171450">
                <a:buFont typeface="Arial" panose="020B0604020202020204" pitchFamily="34" charset="0"/>
                <a:buChar char="•"/>
              </a:pPr>
              <a:r>
                <a:rPr lang="en-US" sz="1050">
                  <a:latin typeface="Avenir Book" panose="02000503020000020003" pitchFamily="2" charset="0"/>
                </a:rPr>
                <a:t>Design, Build &amp; Operate</a:t>
              </a:r>
            </a:p>
            <a:p>
              <a:pPr marL="171450" indent="-171450">
                <a:buFont typeface="Arial" panose="020B0604020202020204" pitchFamily="34" charset="0"/>
                <a:buChar char="•"/>
              </a:pPr>
              <a:r>
                <a:rPr lang="en-US" sz="1050">
                  <a:latin typeface="Avenir Book" panose="02000503020000020003" pitchFamily="2" charset="0"/>
                </a:rPr>
                <a:t>Future growth/4G-5G MPN</a:t>
              </a:r>
              <a:endParaRPr lang="en-GB" sz="1050">
                <a:latin typeface="Avenir Book" panose="02000503020000020003" pitchFamily="2" charset="0"/>
              </a:endParaRPr>
            </a:p>
          </p:txBody>
        </p:sp>
        <p:cxnSp>
          <p:nvCxnSpPr>
            <p:cNvPr id="26" name="Straight Arrow Connector 25">
              <a:extLst>
                <a:ext uri="{FF2B5EF4-FFF2-40B4-BE49-F238E27FC236}">
                  <a16:creationId xmlns:a16="http://schemas.microsoft.com/office/drawing/2014/main" id="{87D3E9FC-8C0A-54AC-70F2-2128BD4FF39C}"/>
                </a:ext>
              </a:extLst>
            </p:cNvPr>
            <p:cNvCxnSpPr>
              <a:cxnSpLocks/>
              <a:stCxn id="25" idx="1"/>
            </p:cNvCxnSpPr>
            <p:nvPr/>
          </p:nvCxnSpPr>
          <p:spPr>
            <a:xfrm flipH="1">
              <a:off x="7662953" y="4542143"/>
              <a:ext cx="821382" cy="297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3337F4C-AB4E-4439-15EC-0EC20D763B31}"/>
                </a:ext>
              </a:extLst>
            </p:cNvPr>
            <p:cNvSpPr txBox="1"/>
            <p:nvPr/>
          </p:nvSpPr>
          <p:spPr>
            <a:xfrm>
              <a:off x="8484335" y="5044472"/>
              <a:ext cx="3395207" cy="577081"/>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venir Book" panose="02000503020000020003" pitchFamily="2" charset="0"/>
                </a:rPr>
                <a:t>London</a:t>
              </a:r>
            </a:p>
            <a:p>
              <a:r>
                <a:rPr lang="en-US">
                  <a:latin typeface="Avenir Book" panose="02000503020000020003" pitchFamily="2" charset="0"/>
                </a:rPr>
                <a:t>DCIA project WLA</a:t>
              </a:r>
            </a:p>
            <a:p>
              <a:r>
                <a:rPr lang="en-US">
                  <a:latin typeface="Avenir Book" panose="02000503020000020003" pitchFamily="2" charset="0"/>
                </a:rPr>
                <a:t>GLA CDO</a:t>
              </a:r>
              <a:endParaRPr lang="en-GB">
                <a:latin typeface="Avenir Book" panose="02000503020000020003" pitchFamily="2" charset="0"/>
              </a:endParaRPr>
            </a:p>
          </p:txBody>
        </p:sp>
        <p:cxnSp>
          <p:nvCxnSpPr>
            <p:cNvPr id="28" name="Straight Arrow Connector 27">
              <a:extLst>
                <a:ext uri="{FF2B5EF4-FFF2-40B4-BE49-F238E27FC236}">
                  <a16:creationId xmlns:a16="http://schemas.microsoft.com/office/drawing/2014/main" id="{067C7E4F-3463-4C17-677E-2468F72BDBA7}"/>
                </a:ext>
              </a:extLst>
            </p:cNvPr>
            <p:cNvCxnSpPr>
              <a:cxnSpLocks/>
              <a:stCxn id="27" idx="1"/>
            </p:cNvCxnSpPr>
            <p:nvPr/>
          </p:nvCxnSpPr>
          <p:spPr>
            <a:xfrm flipH="1" flipV="1">
              <a:off x="7021269" y="5191983"/>
              <a:ext cx="1463066" cy="141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D6D3D0B-2E20-10B1-478D-8939FB3686F4}"/>
                </a:ext>
              </a:extLst>
            </p:cNvPr>
            <p:cNvSpPr txBox="1"/>
            <p:nvPr/>
          </p:nvSpPr>
          <p:spPr>
            <a:xfrm>
              <a:off x="736611" y="4303013"/>
              <a:ext cx="3395207" cy="57708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a:latin typeface="Avenir Book" panose="02000503020000020003" pitchFamily="2" charset="0"/>
                </a:rPr>
                <a:t>West Mercia (Hereford &amp; Worcester)</a:t>
              </a:r>
            </a:p>
            <a:p>
              <a:pPr marL="171450" indent="-171450">
                <a:buFont typeface="Arial" panose="020B0604020202020204" pitchFamily="34" charset="0"/>
                <a:buChar char="•"/>
              </a:pPr>
              <a:r>
                <a:rPr lang="en-US" sz="1050">
                  <a:latin typeface="Avenir Book" panose="02000503020000020003" pitchFamily="2" charset="0"/>
                </a:rPr>
                <a:t>Health &amp; Care </a:t>
              </a:r>
            </a:p>
            <a:p>
              <a:pPr marL="171450" indent="-171450">
                <a:buFont typeface="Arial" panose="020B0604020202020204" pitchFamily="34" charset="0"/>
                <a:buChar char="•"/>
              </a:pPr>
              <a:r>
                <a:rPr lang="en-US" sz="1050">
                  <a:latin typeface="Avenir Book" panose="02000503020000020003" pitchFamily="2" charset="0"/>
                </a:rPr>
                <a:t>NHS H&amp;W ICS</a:t>
              </a:r>
              <a:endParaRPr lang="en-GB" sz="1050">
                <a:latin typeface="Avenir Book" panose="02000503020000020003" pitchFamily="2" charset="0"/>
              </a:endParaRPr>
            </a:p>
          </p:txBody>
        </p:sp>
        <p:cxnSp>
          <p:nvCxnSpPr>
            <p:cNvPr id="30" name="Straight Arrow Connector 29">
              <a:extLst>
                <a:ext uri="{FF2B5EF4-FFF2-40B4-BE49-F238E27FC236}">
                  <a16:creationId xmlns:a16="http://schemas.microsoft.com/office/drawing/2014/main" id="{8E85FFA1-DC68-6430-F9E9-67F21976722A}"/>
                </a:ext>
              </a:extLst>
            </p:cNvPr>
            <p:cNvCxnSpPr>
              <a:cxnSpLocks/>
              <a:stCxn id="29" idx="3"/>
            </p:cNvCxnSpPr>
            <p:nvPr/>
          </p:nvCxnSpPr>
          <p:spPr>
            <a:xfrm>
              <a:off x="4131818" y="4591554"/>
              <a:ext cx="2009249" cy="439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0BAC500-A4BB-EEEE-5CAC-18829F98F189}"/>
                </a:ext>
              </a:extLst>
            </p:cNvPr>
            <p:cNvSpPr txBox="1"/>
            <p:nvPr/>
          </p:nvSpPr>
          <p:spPr>
            <a:xfrm>
              <a:off x="8484335" y="5754550"/>
              <a:ext cx="3395207" cy="57708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a:latin typeface="Avenir Book" panose="02000503020000020003" pitchFamily="2" charset="0"/>
                </a:rPr>
                <a:t>Network Rail</a:t>
              </a:r>
            </a:p>
            <a:p>
              <a:pPr marL="171450" indent="-171450">
                <a:buFont typeface="Arial" panose="020B0604020202020204" pitchFamily="34" charset="0"/>
                <a:buChar char="•"/>
              </a:pPr>
              <a:r>
                <a:rPr lang="en-US" sz="1050">
                  <a:latin typeface="Avenir Book" panose="02000503020000020003" pitchFamily="2" charset="0"/>
                </a:rPr>
                <a:t>Purple </a:t>
              </a:r>
            </a:p>
            <a:p>
              <a:pPr marL="171450" indent="-171450">
                <a:buFont typeface="Arial" panose="020B0604020202020204" pitchFamily="34" charset="0"/>
                <a:buChar char="•"/>
              </a:pPr>
              <a:r>
                <a:rPr lang="en-US" sz="1050">
                  <a:latin typeface="Avenir Book" panose="02000503020000020003" pitchFamily="2" charset="0"/>
                </a:rPr>
                <a:t>Cisco</a:t>
              </a:r>
              <a:endParaRPr lang="en-GB" sz="1050">
                <a:latin typeface="Avenir Book" panose="02000503020000020003" pitchFamily="2" charset="0"/>
              </a:endParaRPr>
            </a:p>
          </p:txBody>
        </p:sp>
        <p:cxnSp>
          <p:nvCxnSpPr>
            <p:cNvPr id="32" name="Straight Arrow Connector 31">
              <a:extLst>
                <a:ext uri="{FF2B5EF4-FFF2-40B4-BE49-F238E27FC236}">
                  <a16:creationId xmlns:a16="http://schemas.microsoft.com/office/drawing/2014/main" id="{498B7A9C-2827-1DD7-2844-5AF0FD0B10D8}"/>
                </a:ext>
              </a:extLst>
            </p:cNvPr>
            <p:cNvCxnSpPr>
              <a:cxnSpLocks/>
              <a:stCxn id="31" idx="1"/>
            </p:cNvCxnSpPr>
            <p:nvPr/>
          </p:nvCxnSpPr>
          <p:spPr>
            <a:xfrm flipH="1" flipV="1">
              <a:off x="6658744" y="5270196"/>
              <a:ext cx="1825591" cy="772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0755524-5ECA-733D-7638-2ACF83DB3BAC}"/>
                </a:ext>
              </a:extLst>
            </p:cNvPr>
            <p:cNvSpPr txBox="1"/>
            <p:nvPr/>
          </p:nvSpPr>
          <p:spPr>
            <a:xfrm>
              <a:off x="4447760" y="691940"/>
              <a:ext cx="3395207" cy="738664"/>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dirty="0">
                  <a:latin typeface="Avenir Book" panose="02000503020000020003" pitchFamily="2" charset="0"/>
                </a:rPr>
                <a:t>National Health &amp; Care:</a:t>
              </a:r>
            </a:p>
            <a:p>
              <a:pPr marL="171450" indent="-171450">
                <a:buFont typeface="Arial" panose="020B0604020202020204" pitchFamily="34" charset="0"/>
                <a:buChar char="•"/>
              </a:pPr>
              <a:r>
                <a:rPr lang="en-US" sz="1050" dirty="0">
                  <a:latin typeface="Avenir Book" panose="02000503020000020003" pitchFamily="2" charset="0"/>
                </a:rPr>
                <a:t>NHS England/Digital/X</a:t>
              </a:r>
            </a:p>
            <a:p>
              <a:pPr marL="171450" indent="-171450">
                <a:buFont typeface="Arial" panose="020B0604020202020204" pitchFamily="34" charset="0"/>
                <a:buChar char="•"/>
              </a:pPr>
              <a:r>
                <a:rPr lang="en-US" sz="1050" dirty="0">
                  <a:latin typeface="Avenir Book" panose="02000503020000020003" pitchFamily="2" charset="0"/>
                </a:rPr>
                <a:t>Future Wireless Strategy/DCMS</a:t>
              </a:r>
            </a:p>
            <a:p>
              <a:pPr marL="171450" indent="-171450">
                <a:buFont typeface="Arial" panose="020B0604020202020204" pitchFamily="34" charset="0"/>
                <a:buChar char="•"/>
              </a:pPr>
              <a:r>
                <a:rPr lang="en-US" sz="1050" dirty="0">
                  <a:latin typeface="Avenir Book" panose="02000503020000020003" pitchFamily="2" charset="0"/>
                </a:rPr>
                <a:t>New Hospital Building </a:t>
              </a:r>
              <a:r>
                <a:rPr lang="en-US" sz="1050" dirty="0" err="1">
                  <a:latin typeface="Avenir Book" panose="02000503020000020003" pitchFamily="2" charset="0"/>
                </a:rPr>
                <a:t>Programme</a:t>
              </a:r>
              <a:r>
                <a:rPr lang="en-US" sz="1050" dirty="0">
                  <a:latin typeface="Avenir Book" panose="02000503020000020003" pitchFamily="2" charset="0"/>
                </a:rPr>
                <a:t> (5G in a Box)</a:t>
              </a:r>
            </a:p>
          </p:txBody>
        </p:sp>
        <p:sp>
          <p:nvSpPr>
            <p:cNvPr id="34" name="TextBox 33">
              <a:extLst>
                <a:ext uri="{FF2B5EF4-FFF2-40B4-BE49-F238E27FC236}">
                  <a16:creationId xmlns:a16="http://schemas.microsoft.com/office/drawing/2014/main" id="{48FCA60C-E522-4BE1-8266-F0DB51B00786}"/>
                </a:ext>
              </a:extLst>
            </p:cNvPr>
            <p:cNvSpPr txBox="1"/>
            <p:nvPr/>
          </p:nvSpPr>
          <p:spPr>
            <a:xfrm>
              <a:off x="736611" y="5006666"/>
              <a:ext cx="3395207" cy="415498"/>
            </a:xfrm>
            <a:prstGeom prst="rect">
              <a:avLst/>
            </a:prstGeom>
            <a:noFill/>
            <a:ln>
              <a:solidFill>
                <a:schemeClr val="bg1">
                  <a:lumMod val="85000"/>
                </a:schemeClr>
              </a:solidFill>
            </a:ln>
          </p:spPr>
          <p:txBody>
            <a:bodyPr wrap="square" rtlCol="0">
              <a:spAutoFit/>
            </a:bodyPr>
            <a:lstStyle/>
            <a:p>
              <a:r>
                <a:rPr lang="en-US" sz="1050">
                  <a:latin typeface="Avenir Book" panose="02000503020000020003" pitchFamily="2" charset="0"/>
                </a:rPr>
                <a:t>Millbrook </a:t>
              </a:r>
              <a:r>
                <a:rPr lang="en-US" sz="1050" err="1">
                  <a:latin typeface="Avenir Book" panose="02000503020000020003" pitchFamily="2" charset="0"/>
                </a:rPr>
                <a:t>Autoair</a:t>
              </a:r>
              <a:endParaRPr lang="en-US" sz="1050">
                <a:latin typeface="Avenir Book" panose="02000503020000020003" pitchFamily="2" charset="0"/>
              </a:endParaRPr>
            </a:p>
            <a:p>
              <a:pPr marL="171450" indent="-171450">
                <a:buFont typeface="Arial" panose="020B0604020202020204" pitchFamily="34" charset="0"/>
                <a:buChar char="•"/>
              </a:pPr>
              <a:r>
                <a:rPr lang="en-US" sz="1050">
                  <a:latin typeface="Avenir Book" panose="02000503020000020003" pitchFamily="2" charset="0"/>
                </a:rPr>
                <a:t>Future network and CCAV expansion</a:t>
              </a:r>
            </a:p>
          </p:txBody>
        </p:sp>
        <p:sp>
          <p:nvSpPr>
            <p:cNvPr id="35" name="TextBox 34">
              <a:extLst>
                <a:ext uri="{FF2B5EF4-FFF2-40B4-BE49-F238E27FC236}">
                  <a16:creationId xmlns:a16="http://schemas.microsoft.com/office/drawing/2014/main" id="{547E053D-297E-8090-6FE1-538528BE4567}"/>
                </a:ext>
              </a:extLst>
            </p:cNvPr>
            <p:cNvSpPr txBox="1"/>
            <p:nvPr/>
          </p:nvSpPr>
          <p:spPr>
            <a:xfrm>
              <a:off x="8484335" y="3301150"/>
              <a:ext cx="3395207" cy="738664"/>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50">
                  <a:latin typeface="Avenir Book" panose="02000503020000020003" pitchFamily="2" charset="0"/>
                </a:rPr>
                <a:t>West Midlands</a:t>
              </a:r>
            </a:p>
            <a:p>
              <a:pPr marL="171450" indent="-171450">
                <a:buFont typeface="Arial" panose="020B0604020202020204" pitchFamily="34" charset="0"/>
                <a:buChar char="•"/>
              </a:pPr>
              <a:r>
                <a:rPr lang="en-US" sz="1050">
                  <a:latin typeface="Avenir Book" panose="02000503020000020003" pitchFamily="2" charset="0"/>
                </a:rPr>
                <a:t>Health &amp; Care</a:t>
              </a:r>
            </a:p>
            <a:p>
              <a:pPr marL="171450" indent="-171450">
                <a:buFont typeface="Arial" panose="020B0604020202020204" pitchFamily="34" charset="0"/>
                <a:buChar char="•"/>
              </a:pPr>
              <a:r>
                <a:rPr lang="en-US" sz="1050">
                  <a:latin typeface="Avenir Book" panose="02000503020000020003" pitchFamily="2" charset="0"/>
                </a:rPr>
                <a:t>Transport</a:t>
              </a:r>
            </a:p>
            <a:p>
              <a:pPr marL="171450" indent="-171450">
                <a:buFont typeface="Arial" panose="020B0604020202020204" pitchFamily="34" charset="0"/>
                <a:buChar char="•"/>
              </a:pPr>
              <a:r>
                <a:rPr lang="en-US" sz="1050">
                  <a:latin typeface="Avenir Book" panose="02000503020000020003" pitchFamily="2" charset="0"/>
                </a:rPr>
                <a:t>WM5G evolution</a:t>
              </a:r>
              <a:endParaRPr lang="en-GB" sz="1050">
                <a:latin typeface="Avenir Book" panose="02000503020000020003" pitchFamily="2" charset="0"/>
              </a:endParaRPr>
            </a:p>
          </p:txBody>
        </p:sp>
        <p:cxnSp>
          <p:nvCxnSpPr>
            <p:cNvPr id="36" name="Straight Arrow Connector 35">
              <a:extLst>
                <a:ext uri="{FF2B5EF4-FFF2-40B4-BE49-F238E27FC236}">
                  <a16:creationId xmlns:a16="http://schemas.microsoft.com/office/drawing/2014/main" id="{8B5C5CC7-A615-9B4D-41A8-643E39AF930F}"/>
                </a:ext>
              </a:extLst>
            </p:cNvPr>
            <p:cNvCxnSpPr>
              <a:cxnSpLocks/>
              <a:stCxn id="34" idx="3"/>
            </p:cNvCxnSpPr>
            <p:nvPr/>
          </p:nvCxnSpPr>
          <p:spPr>
            <a:xfrm>
              <a:off x="4131818" y="5214415"/>
              <a:ext cx="2581803" cy="19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6CD996C-13D9-2ED9-2A1A-2473AB5879C3}"/>
                </a:ext>
              </a:extLst>
            </p:cNvPr>
            <p:cNvCxnSpPr>
              <a:cxnSpLocks/>
              <a:stCxn id="35" idx="1"/>
            </p:cNvCxnSpPr>
            <p:nvPr/>
          </p:nvCxnSpPr>
          <p:spPr>
            <a:xfrm flipH="1">
              <a:off x="6204719" y="3670482"/>
              <a:ext cx="2279616" cy="1024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92E48BB-DD4B-0583-F199-427DFDDA708C}"/>
                </a:ext>
              </a:extLst>
            </p:cNvPr>
            <p:cNvSpPr/>
            <p:nvPr/>
          </p:nvSpPr>
          <p:spPr>
            <a:xfrm>
              <a:off x="4211332" y="228338"/>
              <a:ext cx="4016635" cy="440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itle 3">
              <a:extLst>
                <a:ext uri="{FF2B5EF4-FFF2-40B4-BE49-F238E27FC236}">
                  <a16:creationId xmlns:a16="http://schemas.microsoft.com/office/drawing/2014/main" id="{0B0AD5D9-7F32-1B7B-EE5E-3978BF3E169B}"/>
                </a:ext>
              </a:extLst>
            </p:cNvPr>
            <p:cNvSpPr txBox="1">
              <a:spLocks/>
            </p:cNvSpPr>
            <p:nvPr/>
          </p:nvSpPr>
          <p:spPr>
            <a:xfrm>
              <a:off x="50170" y="-196615"/>
              <a:ext cx="12860915" cy="749996"/>
            </a:xfrm>
            <a:prstGeom prst="rect">
              <a:avLst/>
            </a:prstGeom>
            <a:noFill/>
            <a:ln>
              <a:noFill/>
            </a:ln>
          </p:spPr>
          <p:txBody>
            <a:bodyPr vert="horz" wrap="square" lIns="91440" tIns="45720" rIns="91440" bIns="45720" anchor="b" anchorCtr="1" compatLnSpc="1">
              <a:normAutofit/>
            </a:bodyPr>
            <a:lstStyle>
              <a:lvl1pPr marL="0" marR="0" lvl="0" indent="0" algn="ctr" defTabSz="914400" rtl="0" fontAlgn="auto" hangingPunct="1">
                <a:lnSpc>
                  <a:spcPct val="90000"/>
                </a:lnSpc>
                <a:spcBef>
                  <a:spcPts val="0"/>
                </a:spcBef>
                <a:spcAft>
                  <a:spcPts val="0"/>
                </a:spcAft>
                <a:buNone/>
                <a:tabLst/>
                <a:defRPr lang="en-US" sz="6000" b="0" i="0" u="none" strike="noStrike" kern="1200" cap="none" spc="0" baseline="0">
                  <a:solidFill>
                    <a:srgbClr val="000000"/>
                  </a:solidFill>
                  <a:uFillTx/>
                  <a:latin typeface="Calibri Light"/>
                </a:defRPr>
              </a:lvl1pPr>
            </a:lstStyle>
            <a:p>
              <a:r>
                <a:rPr lang="en-US" sz="2400" b="1" dirty="0">
                  <a:solidFill>
                    <a:schemeClr val="tx1">
                      <a:lumMod val="75000"/>
                      <a:lumOff val="25000"/>
                    </a:schemeClr>
                  </a:solidFill>
                  <a:latin typeface="Arial" panose="020B0604020202020204" pitchFamily="34" charset="0"/>
                  <a:cs typeface="Arial" panose="020B0604020202020204" pitchFamily="34" charset="0"/>
                </a:rPr>
                <a:t>…and there are over 500 potential Smart Communities in the UK alone</a:t>
              </a:r>
            </a:p>
          </p:txBody>
        </p:sp>
        <p:cxnSp>
          <p:nvCxnSpPr>
            <p:cNvPr id="40" name="Straight Connector 39">
              <a:extLst>
                <a:ext uri="{FF2B5EF4-FFF2-40B4-BE49-F238E27FC236}">
                  <a16:creationId xmlns:a16="http://schemas.microsoft.com/office/drawing/2014/main" id="{53D88517-B9C0-CA26-38F2-36C0EEFE2E61}"/>
                </a:ext>
              </a:extLst>
            </p:cNvPr>
            <p:cNvCxnSpPr>
              <a:cxnSpLocks/>
            </p:cNvCxnSpPr>
            <p:nvPr/>
          </p:nvCxnSpPr>
          <p:spPr>
            <a:xfrm>
              <a:off x="667657" y="543873"/>
              <a:ext cx="11625943" cy="0"/>
            </a:xfrm>
            <a:prstGeom prst="line">
              <a:avLst/>
            </a:prstGeom>
            <a:ln w="19050">
              <a:solidFill>
                <a:srgbClr val="2A98C7"/>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5646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4B4B5B-90F1-F58D-0F06-485E851E55F2}"/>
              </a:ext>
            </a:extLst>
          </p:cNvPr>
          <p:cNvSpPr>
            <a:spLocks noGrp="1"/>
          </p:cNvSpPr>
          <p:nvPr>
            <p:ph type="sldNum" sz="quarter" idx="14"/>
          </p:nvPr>
        </p:nvSpPr>
        <p:spPr/>
        <p:txBody>
          <a:bodyPr/>
          <a:lstStyle/>
          <a:p>
            <a:pPr>
              <a:defRPr/>
            </a:pPr>
            <a:fld id="{E3A8BFDB-849D-D74A-8947-606417EFB558}" type="slidenum">
              <a:rPr lang="en-US" smtClean="0"/>
              <a:pPr>
                <a:defRPr/>
              </a:pPr>
              <a:t>33</a:t>
            </a:fld>
            <a:endParaRPr lang="en-US" dirty="0"/>
          </a:p>
        </p:txBody>
      </p:sp>
      <p:sp>
        <p:nvSpPr>
          <p:cNvPr id="5" name="Title 1">
            <a:extLst>
              <a:ext uri="{FF2B5EF4-FFF2-40B4-BE49-F238E27FC236}">
                <a16:creationId xmlns:a16="http://schemas.microsoft.com/office/drawing/2014/main" id="{EAD2D7DF-7417-1AE1-E482-746F24101873}"/>
              </a:ext>
            </a:extLst>
          </p:cNvPr>
          <p:cNvSpPr txBox="1">
            <a:spLocks/>
          </p:cNvSpPr>
          <p:nvPr/>
        </p:nvSpPr>
        <p:spPr>
          <a:xfrm>
            <a:off x="2183872" y="2992927"/>
            <a:ext cx="6630775" cy="594732"/>
          </a:xfrm>
          <a:prstGeom prst="rect">
            <a:avLst/>
          </a:prstGeom>
        </p:spPr>
        <p:txBody>
          <a:bodyPr>
            <a:normAutofit fontScale="97500"/>
          </a:bodyPr>
          <a:lstStyle>
            <a:lvl1pPr algn="ctr" rtl="0" eaLnBrk="0" fontAlgn="base" hangingPunct="0">
              <a:lnSpc>
                <a:spcPct val="90000"/>
              </a:lnSpc>
              <a:spcBef>
                <a:spcPct val="0"/>
              </a:spcBef>
              <a:spcAft>
                <a:spcPct val="0"/>
              </a:spcAft>
              <a:defRPr sz="4400" b="1" kern="1200">
                <a:solidFill>
                  <a:srgbClr val="238DC1"/>
                </a:solidFill>
                <a:latin typeface="Helvetica" pitchFamily="2" charset="0"/>
                <a:ea typeface="+mj-ea"/>
                <a:cs typeface="+mj-cs"/>
              </a:defRPr>
            </a:lvl1pPr>
            <a:lvl2pPr algn="ctr" rtl="0" eaLnBrk="0" fontAlgn="base" hangingPunct="0">
              <a:lnSpc>
                <a:spcPct val="90000"/>
              </a:lnSpc>
              <a:spcBef>
                <a:spcPct val="0"/>
              </a:spcBef>
              <a:spcAft>
                <a:spcPct val="0"/>
              </a:spcAft>
              <a:defRPr sz="4400" b="1">
                <a:solidFill>
                  <a:srgbClr val="238DC1"/>
                </a:solidFill>
                <a:latin typeface="Helvetica" pitchFamily="2" charset="0"/>
              </a:defRPr>
            </a:lvl2pPr>
            <a:lvl3pPr algn="ctr" rtl="0" eaLnBrk="0" fontAlgn="base" hangingPunct="0">
              <a:lnSpc>
                <a:spcPct val="90000"/>
              </a:lnSpc>
              <a:spcBef>
                <a:spcPct val="0"/>
              </a:spcBef>
              <a:spcAft>
                <a:spcPct val="0"/>
              </a:spcAft>
              <a:defRPr sz="4400" b="1">
                <a:solidFill>
                  <a:srgbClr val="238DC1"/>
                </a:solidFill>
                <a:latin typeface="Helvetica" pitchFamily="2" charset="0"/>
              </a:defRPr>
            </a:lvl3pPr>
            <a:lvl4pPr algn="ctr" rtl="0" eaLnBrk="0" fontAlgn="base" hangingPunct="0">
              <a:lnSpc>
                <a:spcPct val="90000"/>
              </a:lnSpc>
              <a:spcBef>
                <a:spcPct val="0"/>
              </a:spcBef>
              <a:spcAft>
                <a:spcPct val="0"/>
              </a:spcAft>
              <a:defRPr sz="4400" b="1">
                <a:solidFill>
                  <a:srgbClr val="238DC1"/>
                </a:solidFill>
                <a:latin typeface="Helvetica" pitchFamily="2" charset="0"/>
              </a:defRPr>
            </a:lvl4pPr>
            <a:lvl5pPr algn="ctr" rtl="0" eaLnBrk="0" fontAlgn="base" hangingPunct="0">
              <a:lnSpc>
                <a:spcPct val="90000"/>
              </a:lnSpc>
              <a:spcBef>
                <a:spcPct val="0"/>
              </a:spcBef>
              <a:spcAft>
                <a:spcPct val="0"/>
              </a:spcAft>
              <a:defRPr sz="4400" b="1">
                <a:solidFill>
                  <a:srgbClr val="238DC1"/>
                </a:solidFill>
                <a:latin typeface="Helvetica" pitchFamily="2" charset="0"/>
              </a:defRPr>
            </a:lvl5pPr>
            <a:lvl6pPr marL="457200" algn="ctr" rtl="0" fontAlgn="base">
              <a:lnSpc>
                <a:spcPct val="90000"/>
              </a:lnSpc>
              <a:spcBef>
                <a:spcPct val="0"/>
              </a:spcBef>
              <a:spcAft>
                <a:spcPct val="0"/>
              </a:spcAft>
              <a:defRPr sz="4400" b="1">
                <a:solidFill>
                  <a:srgbClr val="238DC1"/>
                </a:solidFill>
                <a:latin typeface="Helvetica" pitchFamily="2" charset="0"/>
              </a:defRPr>
            </a:lvl6pPr>
            <a:lvl7pPr marL="914400" algn="ctr" rtl="0" fontAlgn="base">
              <a:lnSpc>
                <a:spcPct val="90000"/>
              </a:lnSpc>
              <a:spcBef>
                <a:spcPct val="0"/>
              </a:spcBef>
              <a:spcAft>
                <a:spcPct val="0"/>
              </a:spcAft>
              <a:defRPr sz="4400" b="1">
                <a:solidFill>
                  <a:srgbClr val="238DC1"/>
                </a:solidFill>
                <a:latin typeface="Helvetica" pitchFamily="2" charset="0"/>
              </a:defRPr>
            </a:lvl7pPr>
            <a:lvl8pPr marL="1371600" algn="ctr" rtl="0" fontAlgn="base">
              <a:lnSpc>
                <a:spcPct val="90000"/>
              </a:lnSpc>
              <a:spcBef>
                <a:spcPct val="0"/>
              </a:spcBef>
              <a:spcAft>
                <a:spcPct val="0"/>
              </a:spcAft>
              <a:defRPr sz="4400" b="1">
                <a:solidFill>
                  <a:srgbClr val="238DC1"/>
                </a:solidFill>
                <a:latin typeface="Helvetica" pitchFamily="2" charset="0"/>
              </a:defRPr>
            </a:lvl8pPr>
            <a:lvl9pPr marL="1828800" algn="ctr" rtl="0" fontAlgn="base">
              <a:lnSpc>
                <a:spcPct val="90000"/>
              </a:lnSpc>
              <a:spcBef>
                <a:spcPct val="0"/>
              </a:spcBef>
              <a:spcAft>
                <a:spcPct val="0"/>
              </a:spcAft>
              <a:defRPr sz="4400" b="1">
                <a:solidFill>
                  <a:srgbClr val="238DC1"/>
                </a:solidFill>
                <a:latin typeface="Helvetica" pitchFamily="2" charset="0"/>
              </a:defRPr>
            </a:lvl9pPr>
          </a:lstStyle>
          <a:p>
            <a:pPr defTabSz="914400"/>
            <a:r>
              <a:rPr lang="en-US" sz="3000" dirty="0">
                <a:latin typeface="Avenir Black" panose="02000503020000020003" pitchFamily="2" charset="0"/>
              </a:rPr>
              <a:t>For further information, please contact</a:t>
            </a:r>
          </a:p>
        </p:txBody>
      </p:sp>
      <p:sp>
        <p:nvSpPr>
          <p:cNvPr id="6" name="Subtitle 2">
            <a:extLst>
              <a:ext uri="{FF2B5EF4-FFF2-40B4-BE49-F238E27FC236}">
                <a16:creationId xmlns:a16="http://schemas.microsoft.com/office/drawing/2014/main" id="{1EEB0B30-9E9A-8C26-D702-89194FA7CBC3}"/>
              </a:ext>
            </a:extLst>
          </p:cNvPr>
          <p:cNvSpPr txBox="1">
            <a:spLocks/>
          </p:cNvSpPr>
          <p:nvPr/>
        </p:nvSpPr>
        <p:spPr>
          <a:xfrm>
            <a:off x="2251606" y="3513665"/>
            <a:ext cx="9144000" cy="1743910"/>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404040"/>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pPr>
            <a:r>
              <a:rPr lang="en-US" sz="2800" dirty="0">
                <a:latin typeface="Avenir Black" panose="02000503020000020003" pitchFamily="2" charset="0"/>
              </a:rPr>
              <a:t>Brad McGuire</a:t>
            </a:r>
          </a:p>
          <a:p>
            <a:pPr marL="0" indent="0" defTabSz="914400">
              <a:buNone/>
            </a:pPr>
            <a:r>
              <a:rPr lang="en-US" sz="2000" dirty="0" err="1">
                <a:latin typeface="Avenir Book" panose="02000503020000020003" pitchFamily="2" charset="0"/>
              </a:rPr>
              <a:t>brad.mcguire@awtg.co.uk</a:t>
            </a:r>
            <a:endParaRPr lang="en-US" sz="2000" dirty="0">
              <a:latin typeface="Avenir Book" panose="02000503020000020003" pitchFamily="2" charset="0"/>
            </a:endParaRPr>
          </a:p>
          <a:p>
            <a:pPr marL="0" indent="0" defTabSz="914400">
              <a:buNone/>
            </a:pPr>
            <a:r>
              <a:rPr lang="en-US" sz="2000" dirty="0">
                <a:latin typeface="Avenir Book" panose="02000503020000020003" pitchFamily="2" charset="0"/>
              </a:rPr>
              <a:t>+44 (0) 7785 576 453</a:t>
            </a:r>
          </a:p>
          <a:p>
            <a:pPr defTabSz="914400"/>
            <a:endParaRPr lang="en-US" sz="2800" dirty="0">
              <a:latin typeface="Avenir Black" panose="02000503020000020003" pitchFamily="2" charset="0"/>
              <a:hlinkClick r:id="rId2"/>
            </a:endParaRPr>
          </a:p>
        </p:txBody>
      </p:sp>
    </p:spTree>
    <p:extLst>
      <p:ext uri="{BB962C8B-B14F-4D97-AF65-F5344CB8AC3E}">
        <p14:creationId xmlns:p14="http://schemas.microsoft.com/office/powerpoint/2010/main" val="392146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6A915-95A7-46ED-8E62-63CAAFA186C0}"/>
              </a:ext>
            </a:extLst>
          </p:cNvPr>
          <p:cNvPicPr>
            <a:picLocks noChangeAspect="1"/>
          </p:cNvPicPr>
          <p:nvPr/>
        </p:nvPicPr>
        <p:blipFill>
          <a:blip r:embed="rId3"/>
          <a:stretch>
            <a:fillRect/>
          </a:stretch>
        </p:blipFill>
        <p:spPr>
          <a:xfrm>
            <a:off x="6201037" y="110731"/>
            <a:ext cx="5443366" cy="6230139"/>
          </a:xfrm>
          <a:prstGeom prst="rect">
            <a:avLst/>
          </a:prstGeom>
        </p:spPr>
      </p:pic>
      <p:sp>
        <p:nvSpPr>
          <p:cNvPr id="3" name="Rectangle 2">
            <a:extLst>
              <a:ext uri="{FF2B5EF4-FFF2-40B4-BE49-F238E27FC236}">
                <a16:creationId xmlns:a16="http://schemas.microsoft.com/office/drawing/2014/main" id="{D70A1CC4-3C23-46ED-A705-CCA98FB0396F}"/>
              </a:ext>
            </a:extLst>
          </p:cNvPr>
          <p:cNvSpPr/>
          <p:nvPr/>
        </p:nvSpPr>
        <p:spPr>
          <a:xfrm>
            <a:off x="6096000" y="313930"/>
            <a:ext cx="1785113" cy="161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6BDD99C-7D34-4D80-AFDC-451B1C25FE28}"/>
              </a:ext>
            </a:extLst>
          </p:cNvPr>
          <p:cNvSpPr/>
          <p:nvPr/>
        </p:nvSpPr>
        <p:spPr>
          <a:xfrm>
            <a:off x="921866" y="1344649"/>
            <a:ext cx="5279171" cy="4801314"/>
          </a:xfrm>
          <a:prstGeom prst="rect">
            <a:avLst/>
          </a:prstGeom>
        </p:spPr>
        <p:txBody>
          <a:bodyPr wrap="square">
            <a:spAutoFit/>
          </a:bodyPr>
          <a:lstStyle/>
          <a:p>
            <a:r>
              <a:rPr lang="en-GB" sz="1600" dirty="0">
                <a:latin typeface="+mj-lt"/>
              </a:rPr>
              <a:t>We support Scotland’s industry and the public Sector harness the power of digital transformation:</a:t>
            </a:r>
          </a:p>
          <a:p>
            <a:endParaRPr lang="en-GB" sz="1600" dirty="0">
              <a:latin typeface="+mj-lt"/>
            </a:endParaRPr>
          </a:p>
          <a:p>
            <a:pPr marL="285750" indent="-285750">
              <a:buFont typeface="Arial" panose="020B0604020202020204" pitchFamily="34" charset="0"/>
              <a:buChar char="•"/>
            </a:pPr>
            <a:r>
              <a:rPr lang="en-GB" sz="1600" dirty="0">
                <a:latin typeface="+mj-lt"/>
              </a:rPr>
              <a:t>Our S5GConnect Innovation hubs and test beds are spread across Scotland.</a:t>
            </a:r>
          </a:p>
          <a:p>
            <a:endParaRPr lang="en-GB" sz="1600" dirty="0">
              <a:latin typeface="+mj-lt"/>
            </a:endParaRPr>
          </a:p>
          <a:p>
            <a:pPr marL="285750" indent="-285750">
              <a:buFont typeface="Arial" panose="020B0604020202020204" pitchFamily="34" charset="0"/>
              <a:buChar char="•"/>
            </a:pPr>
            <a:r>
              <a:rPr lang="en-GB" sz="1600" dirty="0">
                <a:latin typeface="+mj-lt"/>
              </a:rPr>
              <a:t>We offer </a:t>
            </a:r>
            <a:r>
              <a:rPr lang="en-GB" sz="1600" b="1" dirty="0"/>
              <a:t>free access </a:t>
            </a:r>
            <a:r>
              <a:rPr lang="en-GB" sz="1600" dirty="0">
                <a:latin typeface="+mj-lt"/>
              </a:rPr>
              <a:t>to cutting edge 5G test beds, to enable: new products, services, efficiency savings and innovative solutions.</a:t>
            </a:r>
          </a:p>
          <a:p>
            <a:pPr marL="285750" indent="-285750">
              <a:buFont typeface="Arial" panose="020B0604020202020204" pitchFamily="34" charset="0"/>
              <a:buChar char="•"/>
            </a:pPr>
            <a:endParaRPr lang="en-GB" sz="1600" dirty="0">
              <a:latin typeface="+mj-lt"/>
            </a:endParaRPr>
          </a:p>
          <a:p>
            <a:pPr marL="285750" indent="-285750">
              <a:buFont typeface="Arial" panose="020B0604020202020204" pitchFamily="34" charset="0"/>
              <a:buChar char="•"/>
            </a:pPr>
            <a:r>
              <a:rPr lang="en-GB" sz="1600" dirty="0">
                <a:latin typeface="+mj-lt"/>
              </a:rPr>
              <a:t>We provide</a:t>
            </a:r>
            <a:r>
              <a:rPr lang="en-GB" sz="1600" b="1" dirty="0">
                <a:latin typeface="+mj-lt"/>
              </a:rPr>
              <a:t> </a:t>
            </a:r>
            <a:r>
              <a:rPr lang="en-GB" sz="1600" b="1" dirty="0"/>
              <a:t>impartial</a:t>
            </a:r>
            <a:r>
              <a:rPr lang="en-GB" sz="1600" b="1" dirty="0">
                <a:latin typeface="+mj-lt"/>
              </a:rPr>
              <a:t> </a:t>
            </a:r>
            <a:r>
              <a:rPr lang="en-GB" sz="1600" dirty="0">
                <a:latin typeface="+mj-lt"/>
              </a:rPr>
              <a:t>advice to organisations wishing to set up private 5G networks.</a:t>
            </a:r>
          </a:p>
          <a:p>
            <a:pPr marL="285750" indent="-285750">
              <a:buFont typeface="Arial" panose="020B0604020202020204" pitchFamily="34" charset="0"/>
              <a:buChar char="•"/>
            </a:pPr>
            <a:endParaRPr lang="en-GB" sz="1600" dirty="0">
              <a:latin typeface="+mj-lt"/>
            </a:endParaRPr>
          </a:p>
          <a:p>
            <a:pPr marL="285750" indent="-285750">
              <a:buFont typeface="Arial" panose="020B0604020202020204" pitchFamily="34" charset="0"/>
              <a:buChar char="•"/>
            </a:pPr>
            <a:r>
              <a:rPr lang="en-GB" sz="1600" dirty="0">
                <a:latin typeface="+mj-lt"/>
              </a:rPr>
              <a:t>We work with our partners to enable connectivity solutions for remote/rural businesses.</a:t>
            </a:r>
          </a:p>
          <a:p>
            <a:pPr marL="285750" indent="-285750">
              <a:buFont typeface="Arial" panose="020B0604020202020204" pitchFamily="34" charset="0"/>
              <a:buChar char="•"/>
            </a:pPr>
            <a:endParaRPr lang="en-GB" sz="1600" dirty="0">
              <a:latin typeface="+mj-lt"/>
            </a:endParaRPr>
          </a:p>
          <a:p>
            <a:pPr marL="285750" indent="-285750">
              <a:buFont typeface="Arial" panose="020B0604020202020204" pitchFamily="34" charset="0"/>
              <a:buChar char="•"/>
            </a:pPr>
            <a:r>
              <a:rPr lang="en-GB" sz="1600" dirty="0">
                <a:latin typeface="+mj-lt"/>
              </a:rPr>
              <a:t>Our Business Engagement Managers are available to discuss how we can support your business.</a:t>
            </a:r>
          </a:p>
          <a:p>
            <a:pPr marL="285750" indent="-285750">
              <a:buFont typeface="Arial" panose="020B0604020202020204" pitchFamily="34" charset="0"/>
              <a:buChar char="•"/>
            </a:pPr>
            <a:endParaRPr lang="en-GB" dirty="0">
              <a:latin typeface="+mj-lt"/>
            </a:endParaRPr>
          </a:p>
        </p:txBody>
      </p:sp>
      <p:pic>
        <p:nvPicPr>
          <p:cNvPr id="5" name="Graphic 4" descr="Marker">
            <a:extLst>
              <a:ext uri="{FF2B5EF4-FFF2-40B4-BE49-F238E27FC236}">
                <a16:creationId xmlns:a16="http://schemas.microsoft.com/office/drawing/2014/main" id="{5598D212-8DE5-49DC-BA85-578141E021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5191" y="2881844"/>
            <a:ext cx="704850" cy="687912"/>
          </a:xfrm>
          <a:prstGeom prst="rect">
            <a:avLst/>
          </a:prstGeom>
        </p:spPr>
      </p:pic>
      <p:pic>
        <p:nvPicPr>
          <p:cNvPr id="11" name="Graphic 10" descr="Marker">
            <a:extLst>
              <a:ext uri="{FF2B5EF4-FFF2-40B4-BE49-F238E27FC236}">
                <a16:creationId xmlns:a16="http://schemas.microsoft.com/office/drawing/2014/main" id="{B21725DF-E899-45E5-A904-7BE1B2E856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0921" y="4129780"/>
            <a:ext cx="704850" cy="704850"/>
          </a:xfrm>
          <a:prstGeom prst="rect">
            <a:avLst/>
          </a:prstGeom>
        </p:spPr>
      </p:pic>
      <p:sp>
        <p:nvSpPr>
          <p:cNvPr id="12" name="Rectangle 11">
            <a:extLst>
              <a:ext uri="{FF2B5EF4-FFF2-40B4-BE49-F238E27FC236}">
                <a16:creationId xmlns:a16="http://schemas.microsoft.com/office/drawing/2014/main" id="{A0CE5E18-727E-4282-A346-7FAEF4506702}"/>
              </a:ext>
            </a:extLst>
          </p:cNvPr>
          <p:cNvSpPr/>
          <p:nvPr/>
        </p:nvSpPr>
        <p:spPr>
          <a:xfrm>
            <a:off x="921866" y="796774"/>
            <a:ext cx="7803325" cy="446276"/>
          </a:xfrm>
          <a:prstGeom prst="rect">
            <a:avLst/>
          </a:prstGeom>
        </p:spPr>
        <p:txBody>
          <a:bodyPr wrap="square">
            <a:spAutoFit/>
          </a:bodyPr>
          <a:lstStyle/>
          <a:p>
            <a:r>
              <a:rPr lang="en-GB" sz="2300" b="1" dirty="0">
                <a:solidFill>
                  <a:schemeClr val="accent5">
                    <a:lumMod val="50000"/>
                  </a:schemeClr>
                </a:solidFill>
              </a:rPr>
              <a:t>The Scotland 5G Centre - National Presence, Regional Focus</a:t>
            </a:r>
            <a:endParaRPr lang="en-GB" sz="2300" b="1" i="0" dirty="0">
              <a:solidFill>
                <a:schemeClr val="accent5">
                  <a:lumMod val="50000"/>
                </a:schemeClr>
              </a:solidFill>
              <a:effectLst/>
            </a:endParaRPr>
          </a:p>
        </p:txBody>
      </p:sp>
      <p:pic>
        <p:nvPicPr>
          <p:cNvPr id="13" name="Picture 12">
            <a:extLst>
              <a:ext uri="{FF2B5EF4-FFF2-40B4-BE49-F238E27FC236}">
                <a16:creationId xmlns:a16="http://schemas.microsoft.com/office/drawing/2014/main" id="{6D7EDC44-AECD-4289-915B-B6AB1051F1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261" y="5288340"/>
            <a:ext cx="1790739" cy="1569660"/>
          </a:xfrm>
          <a:prstGeom prst="rect">
            <a:avLst/>
          </a:prstGeom>
        </p:spPr>
      </p:pic>
    </p:spTree>
    <p:extLst>
      <p:ext uri="{BB962C8B-B14F-4D97-AF65-F5344CB8AC3E}">
        <p14:creationId xmlns:p14="http://schemas.microsoft.com/office/powerpoint/2010/main" val="205112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CE5E18-727E-4282-A346-7FAEF4506702}"/>
              </a:ext>
            </a:extLst>
          </p:cNvPr>
          <p:cNvSpPr/>
          <p:nvPr/>
        </p:nvSpPr>
        <p:spPr>
          <a:xfrm>
            <a:off x="762469" y="698290"/>
            <a:ext cx="5452262" cy="446276"/>
          </a:xfrm>
          <a:prstGeom prst="rect">
            <a:avLst/>
          </a:prstGeom>
        </p:spPr>
        <p:txBody>
          <a:bodyPr wrap="none">
            <a:spAutoFit/>
          </a:bodyPr>
          <a:lstStyle/>
          <a:p>
            <a:r>
              <a:rPr lang="en-GB" sz="2300" b="1" i="0" dirty="0">
                <a:solidFill>
                  <a:schemeClr val="accent5">
                    <a:lumMod val="50000"/>
                  </a:schemeClr>
                </a:solidFill>
                <a:effectLst/>
              </a:rPr>
              <a:t>Digital transformation </a:t>
            </a:r>
            <a:r>
              <a:rPr lang="en-GB" sz="2300" b="1" dirty="0">
                <a:solidFill>
                  <a:schemeClr val="accent5">
                    <a:lumMod val="50000"/>
                  </a:schemeClr>
                </a:solidFill>
              </a:rPr>
              <a:t>is good for business</a:t>
            </a:r>
            <a:r>
              <a:rPr lang="en-GB" sz="2300" b="1" i="0" dirty="0">
                <a:solidFill>
                  <a:schemeClr val="accent5">
                    <a:lumMod val="50000"/>
                  </a:schemeClr>
                </a:solidFill>
                <a:effectLst/>
              </a:rPr>
              <a:t> </a:t>
            </a:r>
          </a:p>
        </p:txBody>
      </p:sp>
      <p:sp>
        <p:nvSpPr>
          <p:cNvPr id="5" name="Rectangle 4">
            <a:extLst>
              <a:ext uri="{FF2B5EF4-FFF2-40B4-BE49-F238E27FC236}">
                <a16:creationId xmlns:a16="http://schemas.microsoft.com/office/drawing/2014/main" id="{C8C7B649-D3CD-42BF-B055-7F8117CF0B5A}"/>
              </a:ext>
            </a:extLst>
          </p:cNvPr>
          <p:cNvSpPr/>
          <p:nvPr/>
        </p:nvSpPr>
        <p:spPr>
          <a:xfrm>
            <a:off x="792168" y="1246089"/>
            <a:ext cx="10607663" cy="830997"/>
          </a:xfrm>
          <a:prstGeom prst="rect">
            <a:avLst/>
          </a:prstGeom>
        </p:spPr>
        <p:txBody>
          <a:bodyPr wrap="square">
            <a:spAutoFit/>
          </a:bodyPr>
          <a:lstStyle/>
          <a:p>
            <a:r>
              <a:rPr lang="en-GB" sz="1600" dirty="0">
                <a:latin typeface="+mj-lt"/>
              </a:rPr>
              <a:t>The Scotland 5G Centre supports the public sector and business of all sizes to unlock the benefits of digital transformation. </a:t>
            </a:r>
          </a:p>
          <a:p>
            <a:endParaRPr lang="en-GB" sz="1600" dirty="0">
              <a:latin typeface="+mj-lt"/>
            </a:endParaRPr>
          </a:p>
          <a:p>
            <a:r>
              <a:rPr lang="en-GB" sz="1600" dirty="0">
                <a:latin typeface="+mj-lt"/>
              </a:rPr>
              <a:t>5G is part of a suite of game changing technologies that is revolutionising how we do business, enabling for example:</a:t>
            </a:r>
          </a:p>
        </p:txBody>
      </p:sp>
      <p:grpSp>
        <p:nvGrpSpPr>
          <p:cNvPr id="2" name="Group 1">
            <a:extLst>
              <a:ext uri="{FF2B5EF4-FFF2-40B4-BE49-F238E27FC236}">
                <a16:creationId xmlns:a16="http://schemas.microsoft.com/office/drawing/2014/main" id="{FD98D721-C6D7-48C3-A7F1-8C82C281556A}"/>
              </a:ext>
            </a:extLst>
          </p:cNvPr>
          <p:cNvGrpSpPr/>
          <p:nvPr/>
        </p:nvGrpSpPr>
        <p:grpSpPr>
          <a:xfrm>
            <a:off x="1608812" y="2319406"/>
            <a:ext cx="8712867" cy="3858563"/>
            <a:chOff x="1767562" y="3075056"/>
            <a:chExt cx="8712867" cy="3858563"/>
          </a:xfrm>
        </p:grpSpPr>
        <p:sp>
          <p:nvSpPr>
            <p:cNvPr id="60" name="Oval 59">
              <a:extLst>
                <a:ext uri="{FF2B5EF4-FFF2-40B4-BE49-F238E27FC236}">
                  <a16:creationId xmlns:a16="http://schemas.microsoft.com/office/drawing/2014/main" id="{44D2E538-603E-4EDE-90B4-4CF6A1F8B8AB}"/>
                </a:ext>
              </a:extLst>
            </p:cNvPr>
            <p:cNvSpPr/>
            <p:nvPr/>
          </p:nvSpPr>
          <p:spPr>
            <a:xfrm>
              <a:off x="5562414" y="3097731"/>
              <a:ext cx="825757" cy="813597"/>
            </a:xfrm>
            <a:prstGeom prst="ellipse">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C7625B76-8EB6-409A-8BB2-A51D0983BA36}"/>
                </a:ext>
              </a:extLst>
            </p:cNvPr>
            <p:cNvSpPr/>
            <p:nvPr/>
          </p:nvSpPr>
          <p:spPr>
            <a:xfrm>
              <a:off x="2120898" y="3097731"/>
              <a:ext cx="825757" cy="813597"/>
            </a:xfrm>
            <a:prstGeom prst="ellipse">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45DE547A-9687-4988-A5B8-A2FAA76984E5}"/>
                </a:ext>
              </a:extLst>
            </p:cNvPr>
            <p:cNvSpPr txBox="1"/>
            <p:nvPr/>
          </p:nvSpPr>
          <p:spPr>
            <a:xfrm>
              <a:off x="1784563" y="4015896"/>
              <a:ext cx="1498425" cy="646331"/>
            </a:xfrm>
            <a:prstGeom prst="rect">
              <a:avLst/>
            </a:prstGeom>
            <a:noFill/>
          </p:spPr>
          <p:txBody>
            <a:bodyPr wrap="square" rtlCol="0">
              <a:spAutoFit/>
            </a:bodyPr>
            <a:lstStyle/>
            <a:p>
              <a:pPr algn="ctr"/>
              <a:r>
                <a:rPr lang="en-GB" b="1" dirty="0">
                  <a:solidFill>
                    <a:schemeClr val="accent5">
                      <a:lumMod val="50000"/>
                    </a:schemeClr>
                  </a:solidFill>
                </a:rPr>
                <a:t>Increased Productivity</a:t>
              </a:r>
            </a:p>
          </p:txBody>
        </p:sp>
        <p:sp>
          <p:nvSpPr>
            <p:cNvPr id="49" name="TextBox 48">
              <a:extLst>
                <a:ext uri="{FF2B5EF4-FFF2-40B4-BE49-F238E27FC236}">
                  <a16:creationId xmlns:a16="http://schemas.microsoft.com/office/drawing/2014/main" id="{7C23DC96-78F8-40B4-AF2D-68BC69DA0F28}"/>
                </a:ext>
              </a:extLst>
            </p:cNvPr>
            <p:cNvSpPr txBox="1"/>
            <p:nvPr/>
          </p:nvSpPr>
          <p:spPr>
            <a:xfrm>
              <a:off x="1767562" y="4931027"/>
              <a:ext cx="1762445" cy="1815882"/>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mj-lt"/>
                </a:rPr>
                <a:t>Faster turnarounds</a:t>
              </a:r>
            </a:p>
            <a:p>
              <a:pPr marL="285750" indent="-285750">
                <a:buFont typeface="Arial" panose="020B0604020202020204" pitchFamily="34" charset="0"/>
                <a:buChar char="•"/>
              </a:pPr>
              <a:r>
                <a:rPr lang="en-GB" sz="1400" dirty="0">
                  <a:latin typeface="+mj-lt"/>
                </a:rPr>
                <a:t>Smart factories</a:t>
              </a:r>
            </a:p>
            <a:p>
              <a:pPr marL="285750" indent="-285750">
                <a:buFont typeface="Arial" panose="020B0604020202020204" pitchFamily="34" charset="0"/>
                <a:buChar char="•"/>
              </a:pPr>
              <a:r>
                <a:rPr lang="en-GB" sz="1400" dirty="0">
                  <a:latin typeface="+mj-lt"/>
                </a:rPr>
                <a:t>Remote Operations </a:t>
              </a:r>
            </a:p>
            <a:p>
              <a:pPr marL="285750" indent="-285750">
                <a:buFont typeface="Arial" panose="020B0604020202020204" pitchFamily="34" charset="0"/>
                <a:buChar char="•"/>
              </a:pPr>
              <a:r>
                <a:rPr lang="en-GB" sz="1400" dirty="0">
                  <a:latin typeface="+mj-lt"/>
                </a:rPr>
                <a:t>Upskilling</a:t>
              </a:r>
            </a:p>
            <a:p>
              <a:pPr marL="285750" indent="-285750">
                <a:buFont typeface="Arial" panose="020B0604020202020204" pitchFamily="34" charset="0"/>
                <a:buChar char="•"/>
              </a:pPr>
              <a:r>
                <a:rPr lang="en-GB" sz="1400" dirty="0">
                  <a:latin typeface="+mj-lt"/>
                </a:rPr>
                <a:t>Lowering Carbon Use</a:t>
              </a:r>
            </a:p>
          </p:txBody>
        </p:sp>
        <p:sp>
          <p:nvSpPr>
            <p:cNvPr id="51" name="TextBox 50">
              <a:extLst>
                <a:ext uri="{FF2B5EF4-FFF2-40B4-BE49-F238E27FC236}">
                  <a16:creationId xmlns:a16="http://schemas.microsoft.com/office/drawing/2014/main" id="{6C80BBAC-AD42-49E5-B49D-7EDE0E4455A9}"/>
                </a:ext>
              </a:extLst>
            </p:cNvPr>
            <p:cNvSpPr txBox="1"/>
            <p:nvPr/>
          </p:nvSpPr>
          <p:spPr>
            <a:xfrm>
              <a:off x="2154914" y="3127753"/>
              <a:ext cx="762000" cy="707886"/>
            </a:xfrm>
            <a:prstGeom prst="rect">
              <a:avLst/>
            </a:prstGeom>
            <a:noFill/>
          </p:spPr>
          <p:txBody>
            <a:bodyPr wrap="square" rtlCol="0">
              <a:spAutoFit/>
            </a:bodyPr>
            <a:lstStyle/>
            <a:p>
              <a:pPr algn="ctr"/>
              <a:r>
                <a:rPr lang="en-GB" sz="4000" b="1" dirty="0">
                  <a:solidFill>
                    <a:schemeClr val="bg1"/>
                  </a:solidFill>
                </a:rPr>
                <a:t>1</a:t>
              </a:r>
            </a:p>
          </p:txBody>
        </p:sp>
        <p:sp>
          <p:nvSpPr>
            <p:cNvPr id="53" name="TextBox 52">
              <a:extLst>
                <a:ext uri="{FF2B5EF4-FFF2-40B4-BE49-F238E27FC236}">
                  <a16:creationId xmlns:a16="http://schemas.microsoft.com/office/drawing/2014/main" id="{F06AA04D-A605-43EB-8487-2CB6134ED494}"/>
                </a:ext>
              </a:extLst>
            </p:cNvPr>
            <p:cNvSpPr txBox="1"/>
            <p:nvPr/>
          </p:nvSpPr>
          <p:spPr>
            <a:xfrm>
              <a:off x="3499121" y="4012850"/>
              <a:ext cx="1498425" cy="646331"/>
            </a:xfrm>
            <a:prstGeom prst="rect">
              <a:avLst/>
            </a:prstGeom>
            <a:noFill/>
          </p:spPr>
          <p:txBody>
            <a:bodyPr wrap="square" rtlCol="0">
              <a:spAutoFit/>
            </a:bodyPr>
            <a:lstStyle/>
            <a:p>
              <a:pPr algn="ctr"/>
              <a:r>
                <a:rPr lang="en-GB" b="1" dirty="0">
                  <a:solidFill>
                    <a:schemeClr val="accent5">
                      <a:lumMod val="50000"/>
                    </a:schemeClr>
                  </a:solidFill>
                </a:rPr>
                <a:t>Decreased Downtime</a:t>
              </a:r>
            </a:p>
          </p:txBody>
        </p:sp>
        <p:sp>
          <p:nvSpPr>
            <p:cNvPr id="54" name="TextBox 53">
              <a:extLst>
                <a:ext uri="{FF2B5EF4-FFF2-40B4-BE49-F238E27FC236}">
                  <a16:creationId xmlns:a16="http://schemas.microsoft.com/office/drawing/2014/main" id="{7764BEE1-9A90-41BD-941A-8130227C48A1}"/>
                </a:ext>
              </a:extLst>
            </p:cNvPr>
            <p:cNvSpPr txBox="1"/>
            <p:nvPr/>
          </p:nvSpPr>
          <p:spPr>
            <a:xfrm>
              <a:off x="3535818" y="4936181"/>
              <a:ext cx="1796563" cy="1785104"/>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mj-lt"/>
                </a:rPr>
                <a:t>Realtime Monitoring</a:t>
              </a:r>
            </a:p>
            <a:p>
              <a:pPr marL="285750" indent="-285750">
                <a:buFont typeface="Arial" panose="020B0604020202020204" pitchFamily="34" charset="0"/>
                <a:buChar char="•"/>
              </a:pPr>
              <a:r>
                <a:rPr lang="en-GB" sz="1400" dirty="0">
                  <a:latin typeface="+mj-lt"/>
                </a:rPr>
                <a:t>Optimised Maintenance</a:t>
              </a:r>
            </a:p>
            <a:p>
              <a:pPr marL="285750" indent="-285750">
                <a:buFont typeface="Arial" panose="020B0604020202020204" pitchFamily="34" charset="0"/>
                <a:buChar char="•"/>
              </a:pPr>
              <a:r>
                <a:rPr lang="en-GB" sz="1400" dirty="0">
                  <a:latin typeface="+mj-lt"/>
                </a:rPr>
                <a:t>Smart Inventories</a:t>
              </a:r>
            </a:p>
            <a:p>
              <a:pPr marL="285750" indent="-285750">
                <a:buFont typeface="Arial" panose="020B0604020202020204" pitchFamily="34" charset="0"/>
                <a:buChar char="•"/>
              </a:pPr>
              <a:r>
                <a:rPr lang="en-GB" sz="1400" dirty="0">
                  <a:latin typeface="+mj-lt"/>
                </a:rPr>
                <a:t> Autonomous Logistics</a:t>
              </a:r>
              <a:endParaRPr lang="en-GB" sz="1200" dirty="0">
                <a:latin typeface="+mj-lt"/>
              </a:endParaRPr>
            </a:p>
            <a:p>
              <a:pPr algn="ctr"/>
              <a:r>
                <a:rPr lang="en-GB" sz="1200" dirty="0">
                  <a:latin typeface="+mj-lt"/>
                </a:rPr>
                <a:t> </a:t>
              </a:r>
            </a:p>
          </p:txBody>
        </p:sp>
        <p:sp>
          <p:nvSpPr>
            <p:cNvPr id="55" name="Oval 54">
              <a:extLst>
                <a:ext uri="{FF2B5EF4-FFF2-40B4-BE49-F238E27FC236}">
                  <a16:creationId xmlns:a16="http://schemas.microsoft.com/office/drawing/2014/main" id="{3335A317-C9A8-4279-9F3A-4C83238842EA}"/>
                </a:ext>
              </a:extLst>
            </p:cNvPr>
            <p:cNvSpPr/>
            <p:nvPr/>
          </p:nvSpPr>
          <p:spPr>
            <a:xfrm>
              <a:off x="3843793" y="3078547"/>
              <a:ext cx="825757" cy="813597"/>
            </a:xfrm>
            <a:prstGeom prst="ellipse">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BCED9636-C500-44A0-9A05-803F044BA528}"/>
                </a:ext>
              </a:extLst>
            </p:cNvPr>
            <p:cNvSpPr txBox="1"/>
            <p:nvPr/>
          </p:nvSpPr>
          <p:spPr>
            <a:xfrm>
              <a:off x="3875671" y="3127912"/>
              <a:ext cx="762000" cy="707886"/>
            </a:xfrm>
            <a:prstGeom prst="rect">
              <a:avLst/>
            </a:prstGeom>
            <a:noFill/>
          </p:spPr>
          <p:txBody>
            <a:bodyPr wrap="square" rtlCol="0">
              <a:spAutoFit/>
            </a:bodyPr>
            <a:lstStyle/>
            <a:p>
              <a:pPr algn="ctr"/>
              <a:r>
                <a:rPr lang="en-GB" sz="4000" b="1" dirty="0">
                  <a:solidFill>
                    <a:schemeClr val="bg1"/>
                  </a:solidFill>
                </a:rPr>
                <a:t>2</a:t>
              </a:r>
            </a:p>
          </p:txBody>
        </p:sp>
        <p:sp>
          <p:nvSpPr>
            <p:cNvPr id="57" name="TextBox 56">
              <a:extLst>
                <a:ext uri="{FF2B5EF4-FFF2-40B4-BE49-F238E27FC236}">
                  <a16:creationId xmlns:a16="http://schemas.microsoft.com/office/drawing/2014/main" id="{1653FAE9-5BA4-445F-B91F-676CDBE473C5}"/>
                </a:ext>
              </a:extLst>
            </p:cNvPr>
            <p:cNvSpPr txBox="1"/>
            <p:nvPr/>
          </p:nvSpPr>
          <p:spPr>
            <a:xfrm>
              <a:off x="5261444" y="4933071"/>
              <a:ext cx="1707021" cy="2000548"/>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mj-lt"/>
                </a:rPr>
                <a:t>Immersive Experience</a:t>
              </a:r>
            </a:p>
            <a:p>
              <a:pPr marL="285750" indent="-285750">
                <a:buFont typeface="Arial" panose="020B0604020202020204" pitchFamily="34" charset="0"/>
                <a:buChar char="•"/>
              </a:pPr>
              <a:r>
                <a:rPr lang="en-GB" sz="1400" dirty="0">
                  <a:latin typeface="+mj-lt"/>
                </a:rPr>
                <a:t>AR/VR Visualisation</a:t>
              </a:r>
            </a:p>
            <a:p>
              <a:pPr marL="285750" indent="-285750">
                <a:buFont typeface="Arial" panose="020B0604020202020204" pitchFamily="34" charset="0"/>
                <a:buChar char="•"/>
              </a:pPr>
              <a:r>
                <a:rPr lang="en-GB" sz="1400" dirty="0">
                  <a:latin typeface="+mj-lt"/>
                </a:rPr>
                <a:t>Smart Supply Chains</a:t>
              </a:r>
            </a:p>
            <a:p>
              <a:pPr marL="285750" indent="-285750">
                <a:buFont typeface="Arial" panose="020B0604020202020204" pitchFamily="34" charset="0"/>
                <a:buChar char="•"/>
              </a:pPr>
              <a:r>
                <a:rPr lang="en-GB" sz="1400" dirty="0">
                  <a:latin typeface="+mj-lt"/>
                </a:rPr>
                <a:t>New services and products </a:t>
              </a:r>
            </a:p>
            <a:p>
              <a:pPr algn="ctr"/>
              <a:endParaRPr lang="en-GB" sz="1200" dirty="0">
                <a:latin typeface="+mj-lt"/>
              </a:endParaRPr>
            </a:p>
          </p:txBody>
        </p:sp>
        <p:sp>
          <p:nvSpPr>
            <p:cNvPr id="58" name="TextBox 57">
              <a:extLst>
                <a:ext uri="{FF2B5EF4-FFF2-40B4-BE49-F238E27FC236}">
                  <a16:creationId xmlns:a16="http://schemas.microsoft.com/office/drawing/2014/main" id="{6DAF0A3E-50EC-4967-A63F-EF256EFDA92D}"/>
                </a:ext>
              </a:extLst>
            </p:cNvPr>
            <p:cNvSpPr txBox="1"/>
            <p:nvPr/>
          </p:nvSpPr>
          <p:spPr>
            <a:xfrm>
              <a:off x="4997546" y="4012851"/>
              <a:ext cx="1955492" cy="923330"/>
            </a:xfrm>
            <a:prstGeom prst="rect">
              <a:avLst/>
            </a:prstGeom>
            <a:noFill/>
          </p:spPr>
          <p:txBody>
            <a:bodyPr wrap="square" rtlCol="0">
              <a:spAutoFit/>
            </a:bodyPr>
            <a:lstStyle/>
            <a:p>
              <a:pPr algn="ctr"/>
              <a:r>
                <a:rPr lang="en-GB" sz="1600" b="1" dirty="0">
                  <a:solidFill>
                    <a:schemeClr val="accent5">
                      <a:lumMod val="50000"/>
                    </a:schemeClr>
                  </a:solidFill>
                </a:rPr>
                <a:t> </a:t>
              </a:r>
              <a:r>
                <a:rPr lang="en-GB" b="1" dirty="0">
                  <a:solidFill>
                    <a:schemeClr val="accent5">
                      <a:lumMod val="50000"/>
                    </a:schemeClr>
                  </a:solidFill>
                </a:rPr>
                <a:t>Improved Customer Experience</a:t>
              </a:r>
            </a:p>
          </p:txBody>
        </p:sp>
        <p:sp>
          <p:nvSpPr>
            <p:cNvPr id="59" name="TextBox 58">
              <a:extLst>
                <a:ext uri="{FF2B5EF4-FFF2-40B4-BE49-F238E27FC236}">
                  <a16:creationId xmlns:a16="http://schemas.microsoft.com/office/drawing/2014/main" id="{AA1BFE18-49DC-441B-A228-FDCCDB464EAD}"/>
                </a:ext>
              </a:extLst>
            </p:cNvPr>
            <p:cNvSpPr txBox="1"/>
            <p:nvPr/>
          </p:nvSpPr>
          <p:spPr>
            <a:xfrm>
              <a:off x="5611481" y="3127753"/>
              <a:ext cx="762000" cy="707886"/>
            </a:xfrm>
            <a:prstGeom prst="rect">
              <a:avLst/>
            </a:prstGeom>
            <a:noFill/>
          </p:spPr>
          <p:txBody>
            <a:bodyPr wrap="square" rtlCol="0">
              <a:spAutoFit/>
            </a:bodyPr>
            <a:lstStyle/>
            <a:p>
              <a:pPr algn="ctr"/>
              <a:r>
                <a:rPr lang="en-GB" sz="4000" b="1" dirty="0">
                  <a:solidFill>
                    <a:schemeClr val="bg1"/>
                  </a:solidFill>
                </a:rPr>
                <a:t>3</a:t>
              </a:r>
            </a:p>
          </p:txBody>
        </p:sp>
        <p:sp>
          <p:nvSpPr>
            <p:cNvPr id="61" name="TextBox 60">
              <a:extLst>
                <a:ext uri="{FF2B5EF4-FFF2-40B4-BE49-F238E27FC236}">
                  <a16:creationId xmlns:a16="http://schemas.microsoft.com/office/drawing/2014/main" id="{7E0113C0-6CE0-409E-872A-4EBB39C09314}"/>
                </a:ext>
              </a:extLst>
            </p:cNvPr>
            <p:cNvSpPr txBox="1"/>
            <p:nvPr/>
          </p:nvSpPr>
          <p:spPr>
            <a:xfrm>
              <a:off x="7028272" y="4931027"/>
              <a:ext cx="1719765"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mj-lt"/>
                </a:rPr>
                <a:t>Secure Digital Identity</a:t>
              </a:r>
            </a:p>
            <a:p>
              <a:pPr marL="285750" indent="-285750">
                <a:buFont typeface="Arial" panose="020B0604020202020204" pitchFamily="34" charset="0"/>
                <a:buChar char="•"/>
              </a:pPr>
              <a:r>
                <a:rPr lang="en-GB" sz="1400" dirty="0">
                  <a:latin typeface="+mj-lt"/>
                </a:rPr>
                <a:t>Secure data transport</a:t>
              </a:r>
            </a:p>
            <a:p>
              <a:pPr marL="285750" indent="-285750">
                <a:buFont typeface="Arial" panose="020B0604020202020204" pitchFamily="34" charset="0"/>
                <a:buChar char="•"/>
              </a:pPr>
              <a:r>
                <a:rPr lang="en-GB" sz="1400" dirty="0">
                  <a:latin typeface="+mj-lt"/>
                </a:rPr>
                <a:t>Threat monitoring</a:t>
              </a:r>
            </a:p>
          </p:txBody>
        </p:sp>
        <p:sp>
          <p:nvSpPr>
            <p:cNvPr id="62" name="TextBox 61">
              <a:extLst>
                <a:ext uri="{FF2B5EF4-FFF2-40B4-BE49-F238E27FC236}">
                  <a16:creationId xmlns:a16="http://schemas.microsoft.com/office/drawing/2014/main" id="{63BCE61E-78D9-4592-B446-E1D6677092BE}"/>
                </a:ext>
              </a:extLst>
            </p:cNvPr>
            <p:cNvSpPr txBox="1"/>
            <p:nvPr/>
          </p:nvSpPr>
          <p:spPr>
            <a:xfrm>
              <a:off x="6792545" y="4012852"/>
              <a:ext cx="1802735" cy="923330"/>
            </a:xfrm>
            <a:prstGeom prst="rect">
              <a:avLst/>
            </a:prstGeom>
            <a:noFill/>
          </p:spPr>
          <p:txBody>
            <a:bodyPr wrap="square" rtlCol="0">
              <a:spAutoFit/>
            </a:bodyPr>
            <a:lstStyle/>
            <a:p>
              <a:pPr algn="ctr"/>
              <a:r>
                <a:rPr lang="en-GB" b="1" dirty="0">
                  <a:solidFill>
                    <a:schemeClr val="accent5">
                      <a:lumMod val="50000"/>
                    </a:schemeClr>
                  </a:solidFill>
                </a:rPr>
                <a:t>Increased </a:t>
              </a:r>
            </a:p>
            <a:p>
              <a:pPr algn="ctr"/>
              <a:r>
                <a:rPr lang="en-GB" b="1" dirty="0">
                  <a:solidFill>
                    <a:schemeClr val="accent5">
                      <a:lumMod val="50000"/>
                    </a:schemeClr>
                  </a:solidFill>
                </a:rPr>
                <a:t>Digital </a:t>
              </a:r>
            </a:p>
            <a:p>
              <a:pPr algn="ctr"/>
              <a:r>
                <a:rPr lang="en-GB" b="1" dirty="0">
                  <a:solidFill>
                    <a:schemeClr val="accent5">
                      <a:lumMod val="50000"/>
                    </a:schemeClr>
                  </a:solidFill>
                </a:rPr>
                <a:t>Security</a:t>
              </a:r>
            </a:p>
          </p:txBody>
        </p:sp>
        <p:sp>
          <p:nvSpPr>
            <p:cNvPr id="63" name="TextBox 62">
              <a:extLst>
                <a:ext uri="{FF2B5EF4-FFF2-40B4-BE49-F238E27FC236}">
                  <a16:creationId xmlns:a16="http://schemas.microsoft.com/office/drawing/2014/main" id="{6D8107E6-AA30-4967-B9DF-D6A48F8AD076}"/>
                </a:ext>
              </a:extLst>
            </p:cNvPr>
            <p:cNvSpPr txBox="1"/>
            <p:nvPr/>
          </p:nvSpPr>
          <p:spPr>
            <a:xfrm>
              <a:off x="8748037" y="4931027"/>
              <a:ext cx="1719765" cy="1600438"/>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tx1">
                      <a:lumMod val="95000"/>
                      <a:lumOff val="5000"/>
                    </a:schemeClr>
                  </a:solidFill>
                  <a:latin typeface="+mj-lt"/>
                </a:rPr>
                <a:t>Smart logistics</a:t>
              </a:r>
            </a:p>
            <a:p>
              <a:pPr marL="285750" indent="-285750">
                <a:buFont typeface="Arial" panose="020B0604020202020204" pitchFamily="34" charset="0"/>
                <a:buChar char="•"/>
              </a:pPr>
              <a:r>
                <a:rPr lang="en-GB" sz="1400" dirty="0">
                  <a:solidFill>
                    <a:schemeClr val="tx1">
                      <a:lumMod val="95000"/>
                      <a:lumOff val="5000"/>
                    </a:schemeClr>
                  </a:solidFill>
                  <a:latin typeface="+mj-lt"/>
                </a:rPr>
                <a:t>Lower energy (than existing networks)</a:t>
              </a:r>
            </a:p>
            <a:p>
              <a:pPr marL="285750" indent="-285750">
                <a:buFont typeface="Arial" panose="020B0604020202020204" pitchFamily="34" charset="0"/>
                <a:buChar char="•"/>
              </a:pPr>
              <a:r>
                <a:rPr lang="en-GB" sz="1400" dirty="0">
                  <a:solidFill>
                    <a:schemeClr val="tx1">
                      <a:lumMod val="95000"/>
                      <a:lumOff val="5000"/>
                    </a:schemeClr>
                  </a:solidFill>
                  <a:latin typeface="+mj-lt"/>
                </a:rPr>
                <a:t>Reduced transport </a:t>
              </a:r>
            </a:p>
            <a:p>
              <a:pPr marL="285750" indent="-285750">
                <a:buFont typeface="Arial" panose="020B0604020202020204" pitchFamily="34" charset="0"/>
                <a:buChar char="•"/>
              </a:pPr>
              <a:r>
                <a:rPr lang="en-GB" sz="1400" dirty="0">
                  <a:solidFill>
                    <a:schemeClr val="tx1">
                      <a:lumMod val="95000"/>
                      <a:lumOff val="5000"/>
                    </a:schemeClr>
                  </a:solidFill>
                  <a:latin typeface="+mj-lt"/>
                </a:rPr>
                <a:t>Automation</a:t>
              </a:r>
            </a:p>
          </p:txBody>
        </p:sp>
        <p:sp>
          <p:nvSpPr>
            <p:cNvPr id="64" name="TextBox 63">
              <a:extLst>
                <a:ext uri="{FF2B5EF4-FFF2-40B4-BE49-F238E27FC236}">
                  <a16:creationId xmlns:a16="http://schemas.microsoft.com/office/drawing/2014/main" id="{6B5BAA00-9976-4535-A1B4-78913D16E449}"/>
                </a:ext>
              </a:extLst>
            </p:cNvPr>
            <p:cNvSpPr txBox="1"/>
            <p:nvPr/>
          </p:nvSpPr>
          <p:spPr>
            <a:xfrm>
              <a:off x="8540916" y="4016345"/>
              <a:ext cx="1939513" cy="646331"/>
            </a:xfrm>
            <a:prstGeom prst="rect">
              <a:avLst/>
            </a:prstGeom>
            <a:noFill/>
          </p:spPr>
          <p:txBody>
            <a:bodyPr wrap="square" rtlCol="0">
              <a:spAutoFit/>
            </a:bodyPr>
            <a:lstStyle/>
            <a:p>
              <a:pPr algn="ctr"/>
              <a:r>
                <a:rPr lang="en-GB" b="1" dirty="0">
                  <a:solidFill>
                    <a:schemeClr val="accent5">
                      <a:lumMod val="50000"/>
                    </a:schemeClr>
                  </a:solidFill>
                </a:rPr>
                <a:t>Reduced </a:t>
              </a:r>
            </a:p>
            <a:p>
              <a:pPr algn="ctr"/>
              <a:r>
                <a:rPr lang="en-GB" b="1" dirty="0">
                  <a:solidFill>
                    <a:schemeClr val="accent5">
                      <a:lumMod val="50000"/>
                    </a:schemeClr>
                  </a:solidFill>
                </a:rPr>
                <a:t>Costs</a:t>
              </a:r>
            </a:p>
          </p:txBody>
        </p:sp>
        <p:sp>
          <p:nvSpPr>
            <p:cNvPr id="65" name="Oval 64">
              <a:extLst>
                <a:ext uri="{FF2B5EF4-FFF2-40B4-BE49-F238E27FC236}">
                  <a16:creationId xmlns:a16="http://schemas.microsoft.com/office/drawing/2014/main" id="{7ED7754B-0BFF-4093-AFCA-4EB1A105536D}"/>
                </a:ext>
              </a:extLst>
            </p:cNvPr>
            <p:cNvSpPr/>
            <p:nvPr/>
          </p:nvSpPr>
          <p:spPr>
            <a:xfrm>
              <a:off x="9097792" y="3078549"/>
              <a:ext cx="825757" cy="813597"/>
            </a:xfrm>
            <a:prstGeom prst="ellipse">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a:extLst>
                <a:ext uri="{FF2B5EF4-FFF2-40B4-BE49-F238E27FC236}">
                  <a16:creationId xmlns:a16="http://schemas.microsoft.com/office/drawing/2014/main" id="{E9FE9B19-0E59-46B8-BFD7-18CCF99C8118}"/>
                </a:ext>
              </a:extLst>
            </p:cNvPr>
            <p:cNvSpPr/>
            <p:nvPr/>
          </p:nvSpPr>
          <p:spPr>
            <a:xfrm>
              <a:off x="7281035" y="3075056"/>
              <a:ext cx="825757" cy="813597"/>
            </a:xfrm>
            <a:prstGeom prst="ellipse">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A8C1017B-0B61-456B-B297-4BDA06705209}"/>
                </a:ext>
              </a:extLst>
            </p:cNvPr>
            <p:cNvSpPr txBox="1"/>
            <p:nvPr/>
          </p:nvSpPr>
          <p:spPr>
            <a:xfrm>
              <a:off x="7312913" y="3135474"/>
              <a:ext cx="762000" cy="707886"/>
            </a:xfrm>
            <a:prstGeom prst="rect">
              <a:avLst/>
            </a:prstGeom>
            <a:noFill/>
          </p:spPr>
          <p:txBody>
            <a:bodyPr wrap="square" rtlCol="0">
              <a:spAutoFit/>
            </a:bodyPr>
            <a:lstStyle/>
            <a:p>
              <a:pPr algn="ctr"/>
              <a:r>
                <a:rPr lang="en-GB" sz="4000" b="1" dirty="0">
                  <a:solidFill>
                    <a:schemeClr val="bg1"/>
                  </a:solidFill>
                </a:rPr>
                <a:t>4</a:t>
              </a:r>
            </a:p>
          </p:txBody>
        </p:sp>
        <p:sp>
          <p:nvSpPr>
            <p:cNvPr id="68" name="TextBox 67">
              <a:extLst>
                <a:ext uri="{FF2B5EF4-FFF2-40B4-BE49-F238E27FC236}">
                  <a16:creationId xmlns:a16="http://schemas.microsoft.com/office/drawing/2014/main" id="{FA7871C1-9C55-4A55-9A04-A1DBDB90E0C0}"/>
                </a:ext>
              </a:extLst>
            </p:cNvPr>
            <p:cNvSpPr txBox="1"/>
            <p:nvPr/>
          </p:nvSpPr>
          <p:spPr>
            <a:xfrm>
              <a:off x="9129670" y="3150586"/>
              <a:ext cx="762000" cy="707886"/>
            </a:xfrm>
            <a:prstGeom prst="rect">
              <a:avLst/>
            </a:prstGeom>
            <a:noFill/>
          </p:spPr>
          <p:txBody>
            <a:bodyPr wrap="square" rtlCol="0">
              <a:spAutoFit/>
            </a:bodyPr>
            <a:lstStyle/>
            <a:p>
              <a:pPr algn="ctr"/>
              <a:r>
                <a:rPr lang="en-GB" sz="4000" b="1" dirty="0">
                  <a:solidFill>
                    <a:schemeClr val="bg1"/>
                  </a:solidFill>
                </a:rPr>
                <a:t>5</a:t>
              </a:r>
            </a:p>
          </p:txBody>
        </p:sp>
      </p:grpSp>
      <p:pic>
        <p:nvPicPr>
          <p:cNvPr id="26" name="Picture 25">
            <a:extLst>
              <a:ext uri="{FF2B5EF4-FFF2-40B4-BE49-F238E27FC236}">
                <a16:creationId xmlns:a16="http://schemas.microsoft.com/office/drawing/2014/main" id="{0146AC9A-1023-4AB0-95F9-6AF1CB101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61" y="5288340"/>
            <a:ext cx="1790739" cy="1569660"/>
          </a:xfrm>
          <a:prstGeom prst="rect">
            <a:avLst/>
          </a:prstGeom>
        </p:spPr>
      </p:pic>
    </p:spTree>
    <p:extLst>
      <p:ext uri="{BB962C8B-B14F-4D97-AF65-F5344CB8AC3E}">
        <p14:creationId xmlns:p14="http://schemas.microsoft.com/office/powerpoint/2010/main" val="1856451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84D6249-DA51-4974-8744-D3A3E16862F7}"/>
              </a:ext>
            </a:extLst>
          </p:cNvPr>
          <p:cNvSpPr txBox="1">
            <a:spLocks/>
          </p:cNvSpPr>
          <p:nvPr/>
        </p:nvSpPr>
        <p:spPr>
          <a:xfrm>
            <a:off x="235467" y="323775"/>
            <a:ext cx="2551256" cy="1100138"/>
          </a:xfrm>
          <a:prstGeom prst="rect">
            <a:avLst/>
          </a:prstGeom>
        </p:spPr>
        <p:txBody>
          <a:bodyPr vert="horz" lIns="91440" tIns="45720" rIns="91440" bIns="45720" rtlCol="0" anchor="b"/>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000" b="1" dirty="0">
              <a:solidFill>
                <a:srgbClr val="00507D"/>
              </a:solidFill>
            </a:endParaRPr>
          </a:p>
        </p:txBody>
      </p:sp>
      <p:pic>
        <p:nvPicPr>
          <p:cNvPr id="3" name="Picture 2">
            <a:extLst>
              <a:ext uri="{FF2B5EF4-FFF2-40B4-BE49-F238E27FC236}">
                <a16:creationId xmlns:a16="http://schemas.microsoft.com/office/drawing/2014/main" id="{74E8596F-0C15-41BA-BF54-4FB0DA20C7F2}"/>
              </a:ext>
            </a:extLst>
          </p:cNvPr>
          <p:cNvPicPr>
            <a:picLocks noChangeAspect="1"/>
          </p:cNvPicPr>
          <p:nvPr/>
        </p:nvPicPr>
        <p:blipFill>
          <a:blip r:embed="rId3"/>
          <a:stretch>
            <a:fillRect/>
          </a:stretch>
        </p:blipFill>
        <p:spPr>
          <a:xfrm>
            <a:off x="1342064" y="928290"/>
            <a:ext cx="9070045" cy="5001420"/>
          </a:xfrm>
          <a:prstGeom prst="rect">
            <a:avLst/>
          </a:prstGeom>
        </p:spPr>
      </p:pic>
      <p:sp>
        <p:nvSpPr>
          <p:cNvPr id="22" name="TextBox 21">
            <a:extLst>
              <a:ext uri="{FF2B5EF4-FFF2-40B4-BE49-F238E27FC236}">
                <a16:creationId xmlns:a16="http://schemas.microsoft.com/office/drawing/2014/main" id="{A45214AA-B4F2-4C5C-9C2A-F9CC488F0A02}"/>
              </a:ext>
            </a:extLst>
          </p:cNvPr>
          <p:cNvSpPr txBox="1"/>
          <p:nvPr/>
        </p:nvSpPr>
        <p:spPr>
          <a:xfrm>
            <a:off x="1294192" y="637749"/>
            <a:ext cx="9165788" cy="553998"/>
          </a:xfrm>
          <a:prstGeom prst="rect">
            <a:avLst/>
          </a:prstGeom>
          <a:noFill/>
        </p:spPr>
        <p:txBody>
          <a:bodyPr wrap="square" rtlCol="0">
            <a:spAutoFit/>
          </a:bodyPr>
          <a:lstStyle/>
          <a:p>
            <a:pPr algn="ctr"/>
            <a:r>
              <a:rPr lang="en-GB" sz="3000" b="1" dirty="0">
                <a:solidFill>
                  <a:srgbClr val="00507D"/>
                </a:solidFill>
              </a:rPr>
              <a:t> How can we help?</a:t>
            </a:r>
          </a:p>
        </p:txBody>
      </p:sp>
      <p:sp>
        <p:nvSpPr>
          <p:cNvPr id="2" name="Rectangle 1">
            <a:extLst>
              <a:ext uri="{FF2B5EF4-FFF2-40B4-BE49-F238E27FC236}">
                <a16:creationId xmlns:a16="http://schemas.microsoft.com/office/drawing/2014/main" id="{31391D2E-7F74-4EBC-BE20-6D77CE07333D}"/>
              </a:ext>
            </a:extLst>
          </p:cNvPr>
          <p:cNvSpPr/>
          <p:nvPr/>
        </p:nvSpPr>
        <p:spPr>
          <a:xfrm>
            <a:off x="4212336" y="6035585"/>
            <a:ext cx="3767328" cy="369332"/>
          </a:xfrm>
          <a:prstGeom prst="rect">
            <a:avLst/>
          </a:prstGeom>
        </p:spPr>
        <p:txBody>
          <a:bodyPr wrap="square">
            <a:spAutoFit/>
          </a:bodyPr>
          <a:lstStyle/>
          <a:p>
            <a:r>
              <a:rPr lang="en-GB" b="1" dirty="0">
                <a:solidFill>
                  <a:srgbClr val="00507D"/>
                </a:solidFill>
              </a:rPr>
              <a:t>S5GC’s Four Action Pillars for Delivery</a:t>
            </a:r>
            <a:endParaRPr lang="en-GB" dirty="0"/>
          </a:p>
        </p:txBody>
      </p:sp>
      <p:pic>
        <p:nvPicPr>
          <p:cNvPr id="8" name="Picture 7">
            <a:extLst>
              <a:ext uri="{FF2B5EF4-FFF2-40B4-BE49-F238E27FC236}">
                <a16:creationId xmlns:a16="http://schemas.microsoft.com/office/drawing/2014/main" id="{EB0976DC-C54D-4D6F-8867-825BD8FD0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61" y="5288340"/>
            <a:ext cx="1790739" cy="1569660"/>
          </a:xfrm>
          <a:prstGeom prst="rect">
            <a:avLst/>
          </a:prstGeom>
        </p:spPr>
      </p:pic>
    </p:spTree>
    <p:extLst>
      <p:ext uri="{BB962C8B-B14F-4D97-AF65-F5344CB8AC3E}">
        <p14:creationId xmlns:p14="http://schemas.microsoft.com/office/powerpoint/2010/main" val="939620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1B8C86-E86B-41EA-A12C-53FA7BF2CD19}"/>
              </a:ext>
            </a:extLst>
          </p:cNvPr>
          <p:cNvSpPr/>
          <p:nvPr/>
        </p:nvSpPr>
        <p:spPr>
          <a:xfrm>
            <a:off x="6673665" y="4720426"/>
            <a:ext cx="494066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700" b="1" i="0" u="none" strike="noStrike" kern="1200" cap="none" spc="0" normalizeH="0" baseline="0" noProof="0" dirty="0">
                <a:ln>
                  <a:noFill/>
                </a:ln>
                <a:solidFill>
                  <a:prstClr val="white"/>
                </a:solidFill>
                <a:effectLst/>
                <a:uLnTx/>
                <a:uFillTx/>
                <a:latin typeface="Calibri" panose="020F0502020204030204"/>
                <a:ea typeface="+mn-ea"/>
                <a:cs typeface="+mn-cs"/>
              </a:rPr>
              <a:t>Create</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new tools and services to combat cyber-crime activities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E42E69DD-006A-4183-9431-18665766BF83}"/>
              </a:ext>
            </a:extLst>
          </p:cNvPr>
          <p:cNvSpPr txBox="1"/>
          <p:nvPr/>
        </p:nvSpPr>
        <p:spPr>
          <a:xfrm>
            <a:off x="801551" y="4561074"/>
            <a:ext cx="47167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Our Partners:</a:t>
            </a:r>
          </a:p>
        </p:txBody>
      </p:sp>
      <p:sp>
        <p:nvSpPr>
          <p:cNvPr id="5" name="TextBox 4">
            <a:extLst>
              <a:ext uri="{FF2B5EF4-FFF2-40B4-BE49-F238E27FC236}">
                <a16:creationId xmlns:a16="http://schemas.microsoft.com/office/drawing/2014/main" id="{FE039286-BDF2-415D-99B1-C890AAD2EB5A}"/>
              </a:ext>
            </a:extLst>
          </p:cNvPr>
          <p:cNvSpPr txBox="1"/>
          <p:nvPr/>
        </p:nvSpPr>
        <p:spPr>
          <a:xfrm>
            <a:off x="801551" y="5176043"/>
            <a:ext cx="4761362" cy="13542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The Crichton Trust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South of Scotland Enterprise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Borderlands Inclusive Growth Deal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631FD0E5-F047-4179-90A0-17C6A28E884C}"/>
              </a:ext>
            </a:extLst>
          </p:cNvPr>
          <p:cNvSpPr/>
          <p:nvPr/>
        </p:nvSpPr>
        <p:spPr>
          <a:xfrm rot="5400000">
            <a:off x="1859142" y="-2390257"/>
            <a:ext cx="1925264" cy="7361259"/>
          </a:xfrm>
          <a:prstGeom prst="roundRect">
            <a:avLst>
              <a:gd name="adj" fmla="val 5000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694F89DE-C9E9-4DF6-9520-893C27EC7CDB}"/>
              </a:ext>
            </a:extLst>
          </p:cNvPr>
          <p:cNvSpPr/>
          <p:nvPr/>
        </p:nvSpPr>
        <p:spPr>
          <a:xfrm rot="5400000">
            <a:off x="1859143" y="-280020"/>
            <a:ext cx="1925264" cy="7361259"/>
          </a:xfrm>
          <a:prstGeom prst="roundRect">
            <a:avLst>
              <a:gd name="adj" fmla="val 50000"/>
            </a:avLst>
          </a:prstGeom>
          <a:solidFill>
            <a:schemeClr val="bg1">
              <a:lumMod val="6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37D20CC-9F0C-462D-8258-9AAE75ABEB46}"/>
              </a:ext>
            </a:extLst>
          </p:cNvPr>
          <p:cNvSpPr txBox="1"/>
          <p:nvPr/>
        </p:nvSpPr>
        <p:spPr>
          <a:xfrm>
            <a:off x="235467" y="591368"/>
            <a:ext cx="34036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mn-ea"/>
                <a:cs typeface="+mn-cs"/>
              </a:rPr>
              <a:t>Events</a:t>
            </a:r>
          </a:p>
        </p:txBody>
      </p:sp>
      <p:sp>
        <p:nvSpPr>
          <p:cNvPr id="15" name="TextBox 14">
            <a:extLst>
              <a:ext uri="{FF2B5EF4-FFF2-40B4-BE49-F238E27FC236}">
                <a16:creationId xmlns:a16="http://schemas.microsoft.com/office/drawing/2014/main" id="{723678B3-53D3-4B56-B7B0-E3F4753FBEC1}"/>
              </a:ext>
            </a:extLst>
          </p:cNvPr>
          <p:cNvSpPr txBox="1"/>
          <p:nvPr/>
        </p:nvSpPr>
        <p:spPr>
          <a:xfrm>
            <a:off x="235466" y="2645958"/>
            <a:ext cx="44127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mn-ea"/>
                <a:cs typeface="+mn-cs"/>
              </a:rPr>
              <a:t>Contact Us for Questions</a:t>
            </a:r>
          </a:p>
        </p:txBody>
      </p:sp>
      <p:sp>
        <p:nvSpPr>
          <p:cNvPr id="16" name="Rounded Rectangle 9">
            <a:extLst>
              <a:ext uri="{FF2B5EF4-FFF2-40B4-BE49-F238E27FC236}">
                <a16:creationId xmlns:a16="http://schemas.microsoft.com/office/drawing/2014/main" id="{C97757F7-4ACB-4185-9CD0-7219406FBB62}"/>
              </a:ext>
            </a:extLst>
          </p:cNvPr>
          <p:cNvSpPr/>
          <p:nvPr/>
        </p:nvSpPr>
        <p:spPr>
          <a:xfrm rot="5400000">
            <a:off x="1859142" y="1843078"/>
            <a:ext cx="1925264" cy="7361259"/>
          </a:xfrm>
          <a:prstGeom prst="roundRect">
            <a:avLst>
              <a:gd name="adj" fmla="val 5000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2AF5E29-54B3-4EC6-B427-B3E559D6512C}"/>
              </a:ext>
            </a:extLst>
          </p:cNvPr>
          <p:cNvSpPr txBox="1"/>
          <p:nvPr/>
        </p:nvSpPr>
        <p:spPr>
          <a:xfrm>
            <a:off x="235467" y="4899044"/>
            <a:ext cx="34036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mn-ea"/>
                <a:cs typeface="+mn-cs"/>
              </a:rPr>
              <a:t>Monthly Newsletter</a:t>
            </a:r>
          </a:p>
        </p:txBody>
      </p:sp>
      <p:sp>
        <p:nvSpPr>
          <p:cNvPr id="6" name="TextBox 5">
            <a:extLst>
              <a:ext uri="{FF2B5EF4-FFF2-40B4-BE49-F238E27FC236}">
                <a16:creationId xmlns:a16="http://schemas.microsoft.com/office/drawing/2014/main" id="{C7E734E9-12DD-4FCB-9F05-606B7B97BCFD}"/>
              </a:ext>
            </a:extLst>
          </p:cNvPr>
          <p:cNvSpPr txBox="1"/>
          <p:nvPr/>
        </p:nvSpPr>
        <p:spPr>
          <a:xfrm>
            <a:off x="247142" y="3213888"/>
            <a:ext cx="471678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Kirsty Scott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alibri Light" panose="020F0302020204030204"/>
                <a:hlinkClick r:id="rId3">
                  <a:extLst>
                    <a:ext uri="{A12FA001-AC4F-418D-AE19-62706E023703}">
                      <ahyp:hlinkClr xmlns:ahyp="http://schemas.microsoft.com/office/drawing/2018/hyperlinkcolor" val="tx"/>
                    </a:ext>
                  </a:extLst>
                </a:hlinkClick>
              </a:rPr>
              <a:t>Kirsty.Scott</a:t>
            </a:r>
            <a:r>
              <a:rPr kumimoji="0" lang="en-GB" sz="1800" b="0" i="0" u="none" strike="noStrike" kern="1200" cap="none" spc="0" normalizeH="0" baseline="0" noProof="0" dirty="0">
                <a:ln>
                  <a:noFill/>
                </a:ln>
                <a:solidFill>
                  <a:prstClr val="white"/>
                </a:solidFill>
                <a:effectLst/>
                <a:uLnTx/>
                <a:uFillTx/>
                <a:latin typeface="Calibri Light" panose="020F0302020204030204"/>
                <a:hlinkClick r:id="rId3">
                  <a:extLst>
                    <a:ext uri="{A12FA001-AC4F-418D-AE19-62706E023703}">
                      <ahyp:hlinkClr xmlns:ahyp="http://schemas.microsoft.com/office/drawing/2018/hyperlinkcolor" val="tx"/>
                    </a:ext>
                  </a:extLst>
                </a:hlinkClick>
              </a:rPr>
              <a:t>@scotland5gcentre.org</a:t>
            </a:r>
            <a:endPar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br>
            <a:endParaRPr kumimoji="0" lang="en-GB" sz="18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0" name="TextBox 19">
            <a:extLst>
              <a:ext uri="{FF2B5EF4-FFF2-40B4-BE49-F238E27FC236}">
                <a16:creationId xmlns:a16="http://schemas.microsoft.com/office/drawing/2014/main" id="{0A911518-D90F-4007-8C78-958CB807C26A}"/>
              </a:ext>
            </a:extLst>
          </p:cNvPr>
          <p:cNvSpPr txBox="1"/>
          <p:nvPr/>
        </p:nvSpPr>
        <p:spPr>
          <a:xfrm>
            <a:off x="235467" y="1138003"/>
            <a:ext cx="47167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Look out for S5GC events happening near you by visiting </a:t>
            </a:r>
            <a:r>
              <a:rPr kumimoji="0" lang="en-GB" sz="1800" b="1" i="0" u="none" strike="noStrike" kern="1200" cap="none" spc="0" normalizeH="0" baseline="0" noProof="0" dirty="0">
                <a:ln>
                  <a:noFill/>
                </a:ln>
                <a:solidFill>
                  <a:prstClr val="white"/>
                </a:solidFill>
                <a:effectLst/>
                <a:uLnTx/>
                <a:uFillTx/>
                <a:ea typeface="+mn-ea"/>
                <a:cs typeface="+mn-cs"/>
              </a:rPr>
              <a:t>scotland5gcentre.org/events</a:t>
            </a:r>
          </a:p>
        </p:txBody>
      </p:sp>
      <p:sp>
        <p:nvSpPr>
          <p:cNvPr id="21" name="TextBox 20">
            <a:extLst>
              <a:ext uri="{FF2B5EF4-FFF2-40B4-BE49-F238E27FC236}">
                <a16:creationId xmlns:a16="http://schemas.microsoft.com/office/drawing/2014/main" id="{522CB2E4-FB35-40A2-BA20-C338A0863F20}"/>
              </a:ext>
            </a:extLst>
          </p:cNvPr>
          <p:cNvSpPr txBox="1"/>
          <p:nvPr/>
        </p:nvSpPr>
        <p:spPr>
          <a:xfrm>
            <a:off x="251603" y="5415692"/>
            <a:ext cx="54583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Get the latest events and developments at the Scotland 5G Centre by signing up to our online newsletter.  </a:t>
            </a:r>
          </a:p>
        </p:txBody>
      </p:sp>
      <p:pic>
        <p:nvPicPr>
          <p:cNvPr id="8" name="Picture 7">
            <a:extLst>
              <a:ext uri="{FF2B5EF4-FFF2-40B4-BE49-F238E27FC236}">
                <a16:creationId xmlns:a16="http://schemas.microsoft.com/office/drawing/2014/main" id="{886B6473-903E-487E-A8C6-43F9FE3F092A}"/>
              </a:ext>
            </a:extLst>
          </p:cNvPr>
          <p:cNvPicPr>
            <a:picLocks noChangeAspect="1"/>
          </p:cNvPicPr>
          <p:nvPr/>
        </p:nvPicPr>
        <p:blipFill>
          <a:blip r:embed="rId4"/>
          <a:stretch>
            <a:fillRect/>
          </a:stretch>
        </p:blipFill>
        <p:spPr>
          <a:xfrm>
            <a:off x="6919104" y="4691216"/>
            <a:ext cx="2200259" cy="1566286"/>
          </a:xfrm>
          <a:prstGeom prst="rect">
            <a:avLst/>
          </a:prstGeom>
        </p:spPr>
      </p:pic>
      <p:sp>
        <p:nvSpPr>
          <p:cNvPr id="9" name="TextBox 8">
            <a:extLst>
              <a:ext uri="{FF2B5EF4-FFF2-40B4-BE49-F238E27FC236}">
                <a16:creationId xmlns:a16="http://schemas.microsoft.com/office/drawing/2014/main" id="{90BB8F76-946D-443B-99D7-D9ACCD4ED82D}"/>
              </a:ext>
            </a:extLst>
          </p:cNvPr>
          <p:cNvSpPr txBox="1"/>
          <p:nvPr/>
        </p:nvSpPr>
        <p:spPr>
          <a:xfrm>
            <a:off x="6919104" y="5987950"/>
            <a:ext cx="4155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www. scotland5gcentre.org</a:t>
            </a:r>
          </a:p>
        </p:txBody>
      </p:sp>
      <p:sp>
        <p:nvSpPr>
          <p:cNvPr id="4" name="TextBox 3">
            <a:extLst>
              <a:ext uri="{FF2B5EF4-FFF2-40B4-BE49-F238E27FC236}">
                <a16:creationId xmlns:a16="http://schemas.microsoft.com/office/drawing/2014/main" id="{43ED1664-D7F5-4FA5-90E9-94C2D3E570AD}"/>
              </a:ext>
            </a:extLst>
          </p:cNvPr>
          <p:cNvSpPr txBox="1"/>
          <p:nvPr/>
        </p:nvSpPr>
        <p:spPr>
          <a:xfrm>
            <a:off x="6919104" y="4213110"/>
            <a:ext cx="24556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Thank you</a:t>
            </a:r>
          </a:p>
        </p:txBody>
      </p:sp>
      <p:pic>
        <p:nvPicPr>
          <p:cNvPr id="24" name="Picture 23">
            <a:extLst>
              <a:ext uri="{FF2B5EF4-FFF2-40B4-BE49-F238E27FC236}">
                <a16:creationId xmlns:a16="http://schemas.microsoft.com/office/drawing/2014/main" id="{249C3657-37FD-4E46-8F46-B48C3E2D7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61" y="5288340"/>
            <a:ext cx="1790739" cy="1569660"/>
          </a:xfrm>
          <a:prstGeom prst="rect">
            <a:avLst/>
          </a:prstGeom>
        </p:spPr>
      </p:pic>
    </p:spTree>
    <p:extLst>
      <p:ext uri="{BB962C8B-B14F-4D97-AF65-F5344CB8AC3E}">
        <p14:creationId xmlns:p14="http://schemas.microsoft.com/office/powerpoint/2010/main" val="293509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65018" y="165876"/>
            <a:ext cx="8339953" cy="769441"/>
          </a:xfrm>
          <a:prstGeom prst="rect">
            <a:avLst/>
          </a:prstGeom>
          <a:noFill/>
        </p:spPr>
        <p:txBody>
          <a:bodyPr wrap="square" lIns="91440" tIns="45720" rIns="91440" bIns="45720" rtlCol="0" anchor="t">
            <a:spAutoFit/>
          </a:bodyPr>
          <a:lstStyle/>
          <a:p>
            <a:r>
              <a:rPr lang="en-GB" sz="4400" b="1">
                <a:solidFill>
                  <a:srgbClr val="4D4A46"/>
                </a:solidFill>
                <a:latin typeface="Calibri Light"/>
                <a:cs typeface="Calibri Light"/>
              </a:rPr>
              <a:t>Dundee and 5G</a:t>
            </a:r>
          </a:p>
        </p:txBody>
      </p:sp>
      <p:sp>
        <p:nvSpPr>
          <p:cNvPr id="17" name="TextBox 16"/>
          <p:cNvSpPr txBox="1"/>
          <p:nvPr/>
        </p:nvSpPr>
        <p:spPr>
          <a:xfrm>
            <a:off x="775855" y="6200298"/>
            <a:ext cx="10531419" cy="400110"/>
          </a:xfrm>
          <a:prstGeom prst="rect">
            <a:avLst/>
          </a:prstGeom>
          <a:noFill/>
        </p:spPr>
        <p:txBody>
          <a:bodyPr wrap="square" lIns="91440" tIns="45720" rIns="91440" bIns="45720" rtlCol="0" anchor="t">
            <a:spAutoFit/>
          </a:bodyPr>
          <a:lstStyle/>
          <a:p>
            <a:r>
              <a:rPr lang="en-GB" sz="2000" b="1">
                <a:solidFill>
                  <a:srgbClr val="4D4A46"/>
                </a:solidFill>
                <a:latin typeface="Calibri"/>
                <a:cs typeface="Calibri"/>
              </a:rPr>
              <a:t>Councillor Mark Flynn – Convenor of City Development, Dundee City Council</a:t>
            </a:r>
            <a:endParaRPr lang="en-US"/>
          </a:p>
        </p:txBody>
      </p:sp>
      <p:sp>
        <p:nvSpPr>
          <p:cNvPr id="21" name="Rectangle 20"/>
          <p:cNvSpPr/>
          <p:nvPr/>
        </p:nvSpPr>
        <p:spPr>
          <a:xfrm>
            <a:off x="11610109" y="0"/>
            <a:ext cx="5818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47" t="24591" r="308" b="20876"/>
          <a:stretch/>
        </p:blipFill>
        <p:spPr>
          <a:xfrm>
            <a:off x="775855" y="940384"/>
            <a:ext cx="10305583" cy="4351972"/>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b="24077"/>
          <a:stretch/>
        </p:blipFill>
        <p:spPr>
          <a:xfrm>
            <a:off x="9504218" y="5440845"/>
            <a:ext cx="1577220" cy="427669"/>
          </a:xfrm>
          <a:prstGeom prst="rect">
            <a:avLst/>
          </a:prstGeom>
        </p:spPr>
      </p:pic>
      <p:sp>
        <p:nvSpPr>
          <p:cNvPr id="28" name="Rectangle 27"/>
          <p:cNvSpPr/>
          <p:nvPr/>
        </p:nvSpPr>
        <p:spPr>
          <a:xfrm>
            <a:off x="7891116" y="372258"/>
            <a:ext cx="2613530" cy="360218"/>
          </a:xfrm>
          <a:prstGeom prst="rect">
            <a:avLst/>
          </a:prstGeom>
          <a:solidFill>
            <a:srgbClr val="D1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20000"/>
                  <a:lumOff val="80000"/>
                </a:schemeClr>
              </a:solidFill>
            </a:endParaRPr>
          </a:p>
        </p:txBody>
      </p:sp>
      <p:pic>
        <p:nvPicPr>
          <p:cNvPr id="3" name="Picture 3" descr="Text&#10;&#10;Description automatically generated">
            <a:extLst>
              <a:ext uri="{FF2B5EF4-FFF2-40B4-BE49-F238E27FC236}">
                <a16:creationId xmlns:a16="http://schemas.microsoft.com/office/drawing/2014/main" id="{C27A3B3D-63EB-49B9-822F-FBE0B0FC4271}"/>
              </a:ext>
            </a:extLst>
          </p:cNvPr>
          <p:cNvPicPr>
            <a:picLocks noChangeAspect="1"/>
          </p:cNvPicPr>
          <p:nvPr/>
        </p:nvPicPr>
        <p:blipFill>
          <a:blip r:embed="rId4"/>
          <a:stretch>
            <a:fillRect/>
          </a:stretch>
        </p:blipFill>
        <p:spPr>
          <a:xfrm>
            <a:off x="4974480" y="5441154"/>
            <a:ext cx="2247900" cy="647700"/>
          </a:xfrm>
          <a:prstGeom prst="rect">
            <a:avLst/>
          </a:prstGeom>
        </p:spPr>
      </p:pic>
    </p:spTree>
    <p:extLst>
      <p:ext uri="{BB962C8B-B14F-4D97-AF65-F5344CB8AC3E}">
        <p14:creationId xmlns:p14="http://schemas.microsoft.com/office/powerpoint/2010/main" val="306741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592" y="5600"/>
            <a:ext cx="12192000" cy="62280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b="1"/>
          </a:p>
        </p:txBody>
      </p:sp>
      <p:sp>
        <p:nvSpPr>
          <p:cNvPr id="2" name="Title 1"/>
          <p:cNvSpPr>
            <a:spLocks noGrp="1"/>
          </p:cNvSpPr>
          <p:nvPr>
            <p:ph type="title"/>
          </p:nvPr>
        </p:nvSpPr>
        <p:spPr>
          <a:xfrm>
            <a:off x="128136" y="-24099"/>
            <a:ext cx="8502784" cy="795644"/>
          </a:xfrm>
        </p:spPr>
        <p:txBody>
          <a:bodyPr>
            <a:noAutofit/>
          </a:bodyPr>
          <a:lstStyle/>
          <a:p>
            <a:r>
              <a:rPr lang="en-GB" b="1">
                <a:solidFill>
                  <a:schemeClr val="bg1"/>
                </a:solidFill>
                <a:latin typeface="+mn-lt"/>
              </a:rPr>
              <a:t>Dundee: Status as a Tech Innovator</a:t>
            </a:r>
          </a:p>
        </p:txBody>
      </p:sp>
      <p:sp>
        <p:nvSpPr>
          <p:cNvPr id="4" name="TextBox 3"/>
          <p:cNvSpPr txBox="1"/>
          <p:nvPr/>
        </p:nvSpPr>
        <p:spPr>
          <a:xfrm>
            <a:off x="4989096" y="2454442"/>
            <a:ext cx="211755" cy="523220"/>
          </a:xfrm>
          <a:prstGeom prst="rect">
            <a:avLst/>
          </a:prstGeom>
          <a:noFill/>
        </p:spPr>
        <p:txBody>
          <a:bodyPr wrap="square" rtlCol="0">
            <a:spAutoFit/>
          </a:bodyPr>
          <a:lstStyle/>
          <a:p>
            <a:r>
              <a:rPr lang="en-GB" sz="2800" b="1">
                <a:solidFill>
                  <a:schemeClr val="bg1"/>
                </a:solidFill>
              </a:rPr>
              <a: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362" y="6305673"/>
            <a:ext cx="1254226" cy="451430"/>
          </a:xfrm>
          <a:prstGeom prst="rect">
            <a:avLst/>
          </a:prstGeom>
        </p:spPr>
      </p:pic>
      <p:sp>
        <p:nvSpPr>
          <p:cNvPr id="12" name="Rectangle 11"/>
          <p:cNvSpPr/>
          <p:nvPr/>
        </p:nvSpPr>
        <p:spPr>
          <a:xfrm>
            <a:off x="0" y="721431"/>
            <a:ext cx="12182408" cy="100227"/>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7" name="Picture 16">
            <a:extLst>
              <a:ext uri="{FF2B5EF4-FFF2-40B4-BE49-F238E27FC236}">
                <a16:creationId xmlns:a16="http://schemas.microsoft.com/office/drawing/2014/main" id="{4ABCDCC1-C624-4258-80A6-4FBBAF6726D3}"/>
              </a:ext>
            </a:extLst>
          </p:cNvPr>
          <p:cNvPicPr>
            <a:picLocks noChangeAspect="1"/>
          </p:cNvPicPr>
          <p:nvPr/>
        </p:nvPicPr>
        <p:blipFill rotWithShape="1">
          <a:blip r:embed="rId4">
            <a:clrChange>
              <a:clrFrom>
                <a:srgbClr val="FFFFFF"/>
              </a:clrFrom>
              <a:clrTo>
                <a:srgbClr val="FFFFFF">
                  <a:alpha val="0"/>
                </a:srgbClr>
              </a:clrTo>
            </a:clrChange>
            <a:grayscl/>
          </a:blip>
          <a:srcRect b="14359"/>
          <a:stretch/>
        </p:blipFill>
        <p:spPr>
          <a:xfrm>
            <a:off x="-14011" y="6066422"/>
            <a:ext cx="12192000" cy="781317"/>
          </a:xfrm>
          <a:prstGeom prst="rect">
            <a:avLst/>
          </a:prstGeom>
        </p:spPr>
      </p:pic>
      <p:sp>
        <p:nvSpPr>
          <p:cNvPr id="16" name="TextBox 15">
            <a:extLst>
              <a:ext uri="{FF2B5EF4-FFF2-40B4-BE49-F238E27FC236}">
                <a16:creationId xmlns:a16="http://schemas.microsoft.com/office/drawing/2014/main" id="{E6982B4D-8E36-43E4-B172-23C8344CE69D}"/>
              </a:ext>
            </a:extLst>
          </p:cNvPr>
          <p:cNvSpPr txBox="1"/>
          <p:nvPr/>
        </p:nvSpPr>
        <p:spPr>
          <a:xfrm>
            <a:off x="10235673" y="4074722"/>
            <a:ext cx="702467" cy="369332"/>
          </a:xfrm>
          <a:prstGeom prst="rect">
            <a:avLst/>
          </a:prstGeom>
          <a:noFill/>
        </p:spPr>
        <p:txBody>
          <a:bodyPr wrap="square" rtlCol="0">
            <a:spAutoFit/>
          </a:bodyPr>
          <a:lstStyle/>
          <a:p>
            <a:r>
              <a:rPr lang="en-US" b="1">
                <a:solidFill>
                  <a:schemeClr val="bg1"/>
                </a:solidFill>
              </a:rPr>
              <a:t>54%</a:t>
            </a:r>
            <a:endParaRPr lang="en-GB" b="1">
              <a:solidFill>
                <a:schemeClr val="bg1"/>
              </a:solidFill>
            </a:endParaRPr>
          </a:p>
        </p:txBody>
      </p:sp>
      <p:pic>
        <p:nvPicPr>
          <p:cNvPr id="20" name="Content Placeholder 2">
            <a:extLst>
              <a:ext uri="{FF2B5EF4-FFF2-40B4-BE49-F238E27FC236}">
                <a16:creationId xmlns:a16="http://schemas.microsoft.com/office/drawing/2014/main" id="{A1F9FE40-E0B0-47B0-9049-AD53657E6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835" b="-1"/>
          <a:stretch/>
        </p:blipFill>
        <p:spPr>
          <a:xfrm>
            <a:off x="10528405" y="6192968"/>
            <a:ext cx="1680412" cy="522056"/>
          </a:xfrm>
          <a:prstGeom prst="rect">
            <a:avLst/>
          </a:prstGeom>
        </p:spPr>
      </p:pic>
      <p:sp>
        <p:nvSpPr>
          <p:cNvPr id="7" name="Rectangle 6">
            <a:extLst>
              <a:ext uri="{FF2B5EF4-FFF2-40B4-BE49-F238E27FC236}">
                <a16:creationId xmlns:a16="http://schemas.microsoft.com/office/drawing/2014/main" id="{91737D7B-23A0-415F-9205-C72A427D8275}"/>
              </a:ext>
            </a:extLst>
          </p:cNvPr>
          <p:cNvSpPr/>
          <p:nvPr/>
        </p:nvSpPr>
        <p:spPr>
          <a:xfrm>
            <a:off x="996290" y="4566223"/>
            <a:ext cx="10194279" cy="108288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cs typeface="Calibri"/>
              </a:rPr>
              <a:t>10.6% Digital/Tech Employment Growth</a:t>
            </a:r>
          </a:p>
          <a:p>
            <a:pPr algn="ctr"/>
            <a:r>
              <a:rPr lang="en-GB" sz="1600" b="1">
                <a:cs typeface="Calibri"/>
              </a:rPr>
              <a:t>2015 –2020 – Tay Cities Region</a:t>
            </a:r>
          </a:p>
        </p:txBody>
      </p:sp>
      <p:sp>
        <p:nvSpPr>
          <p:cNvPr id="9" name="Rectangle 8">
            <a:extLst>
              <a:ext uri="{FF2B5EF4-FFF2-40B4-BE49-F238E27FC236}">
                <a16:creationId xmlns:a16="http://schemas.microsoft.com/office/drawing/2014/main" id="{33526741-C89E-EA47-05CD-AAB3D975E686}"/>
              </a:ext>
            </a:extLst>
          </p:cNvPr>
          <p:cNvSpPr/>
          <p:nvPr/>
        </p:nvSpPr>
        <p:spPr>
          <a:xfrm>
            <a:off x="996289" y="1083694"/>
            <a:ext cx="10194279" cy="108288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cs typeface="Calibri"/>
              </a:rPr>
              <a:t>Tech Nation: Dundee as One of Three Tech Hubs to Watch in 2021</a:t>
            </a:r>
          </a:p>
        </p:txBody>
      </p:sp>
      <p:sp>
        <p:nvSpPr>
          <p:cNvPr id="13" name="Rectangle 12">
            <a:extLst>
              <a:ext uri="{FF2B5EF4-FFF2-40B4-BE49-F238E27FC236}">
                <a16:creationId xmlns:a16="http://schemas.microsoft.com/office/drawing/2014/main" id="{39669AF8-AEB0-7995-B0EA-398674517717}"/>
              </a:ext>
            </a:extLst>
          </p:cNvPr>
          <p:cNvSpPr/>
          <p:nvPr/>
        </p:nvSpPr>
        <p:spPr>
          <a:xfrm>
            <a:off x="996287" y="2790320"/>
            <a:ext cx="10194279" cy="10828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ea typeface="+mn-lt"/>
                <a:cs typeface="+mn-lt"/>
              </a:rPr>
              <a:t>A CONNECTED CITY - GIGABIT-CAPABLE COVERAGE AT OVER 90%</a:t>
            </a:r>
            <a:endParaRPr lang="en-US" b="1">
              <a:solidFill>
                <a:schemeClr val="bg1"/>
              </a:solidFill>
            </a:endParaRPr>
          </a:p>
        </p:txBody>
      </p:sp>
      <p:pic>
        <p:nvPicPr>
          <p:cNvPr id="5" name="Graphic 6" descr="Wi-Fi with solid fill">
            <a:extLst>
              <a:ext uri="{FF2B5EF4-FFF2-40B4-BE49-F238E27FC236}">
                <a16:creationId xmlns:a16="http://schemas.microsoft.com/office/drawing/2014/main" id="{48DD31D6-472D-DBD9-31B6-FDA052D146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52" y="2876727"/>
            <a:ext cx="914400" cy="914400"/>
          </a:xfrm>
          <a:prstGeom prst="rect">
            <a:avLst/>
          </a:prstGeom>
        </p:spPr>
      </p:pic>
      <p:pic>
        <p:nvPicPr>
          <p:cNvPr id="6" name="Graphic 7" descr="Binoculars outline">
            <a:extLst>
              <a:ext uri="{FF2B5EF4-FFF2-40B4-BE49-F238E27FC236}">
                <a16:creationId xmlns:a16="http://schemas.microsoft.com/office/drawing/2014/main" id="{DBA0EA5D-FF7E-B979-BD47-3A875423E2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304" y="1170709"/>
            <a:ext cx="914400" cy="914400"/>
          </a:xfrm>
          <a:prstGeom prst="rect">
            <a:avLst/>
          </a:prstGeom>
        </p:spPr>
      </p:pic>
      <p:pic>
        <p:nvPicPr>
          <p:cNvPr id="8" name="Graphic 13" descr="Linear Graph with solid fill">
            <a:extLst>
              <a:ext uri="{FF2B5EF4-FFF2-40B4-BE49-F238E27FC236}">
                <a16:creationId xmlns:a16="http://schemas.microsoft.com/office/drawing/2014/main" id="{AAD9C37F-79F6-BE47-421A-FAE50C2ED6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007" y="4653238"/>
            <a:ext cx="914400" cy="914400"/>
          </a:xfrm>
          <a:prstGeom prst="rect">
            <a:avLst/>
          </a:prstGeom>
        </p:spPr>
      </p:pic>
    </p:spTree>
    <p:extLst>
      <p:ext uri="{BB962C8B-B14F-4D97-AF65-F5344CB8AC3E}">
        <p14:creationId xmlns:p14="http://schemas.microsoft.com/office/powerpoint/2010/main" val="3883022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4961023C89A419516CA4DD56B9113" ma:contentTypeVersion="16" ma:contentTypeDescription="Create a new document." ma:contentTypeScope="" ma:versionID="103b40343704f45e5e3b01457386127c">
  <xsd:schema xmlns:xsd="http://www.w3.org/2001/XMLSchema" xmlns:xs="http://www.w3.org/2001/XMLSchema" xmlns:p="http://schemas.microsoft.com/office/2006/metadata/properties" xmlns:ns2="8dab9a8e-4b39-47b7-bd37-7f8cfc7547dc" xmlns:ns3="5ad20961-c2bf-4969-b708-d9489598e01e" targetNamespace="http://schemas.microsoft.com/office/2006/metadata/properties" ma:root="true" ma:fieldsID="d0692dde01f98de35f8c9ee06cf5acca" ns2:_="" ns3:_="">
    <xsd:import namespace="8dab9a8e-4b39-47b7-bd37-7f8cfc7547dc"/>
    <xsd:import namespace="5ad20961-c2bf-4969-b708-d9489598e01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ab9a8e-4b39-47b7-bd37-7f8cfc7547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f8b88d-1130-4c34-8812-ba4495e90ffe}" ma:internalName="TaxCatchAll" ma:showField="CatchAllData" ma:web="8dab9a8e-4b39-47b7-bd37-7f8cfc7547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20961-c2bf-4969-b708-d9489598e01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865813-b24e-4515-aac3-72cd3b0aa1d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48F727-E867-45B5-8036-A9535034FD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ab9a8e-4b39-47b7-bd37-7f8cfc7547dc"/>
    <ds:schemaRef ds:uri="5ad20961-c2bf-4969-b708-d9489598e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B724B2-2AEC-4E70-A6F1-BEEAA31B96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3585</TotalTime>
  <Words>2774</Words>
  <Application>Microsoft Office PowerPoint</Application>
  <PresentationFormat>Widescreen</PresentationFormat>
  <Paragraphs>424</Paragraphs>
  <Slides>33</Slides>
  <Notes>7</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33</vt:i4>
      </vt:variant>
    </vt:vector>
  </HeadingPairs>
  <TitlesOfParts>
    <vt:vector size="52" baseType="lpstr">
      <vt:lpstr>MS Mincho</vt:lpstr>
      <vt:lpstr>Arial</vt:lpstr>
      <vt:lpstr>Avenir Black</vt:lpstr>
      <vt:lpstr>Avenir Book</vt:lpstr>
      <vt:lpstr>Avenir Heavy</vt:lpstr>
      <vt:lpstr>Calibri</vt:lpstr>
      <vt:lpstr>Calibri Light</vt:lpstr>
      <vt:lpstr>Cambria</vt:lpstr>
      <vt:lpstr>Favorit</vt:lpstr>
      <vt:lpstr>Helvetica</vt:lpstr>
      <vt:lpstr>Helvetica Light</vt:lpstr>
      <vt:lpstr>HelveticaNeueLT Std Blk Cn</vt:lpstr>
      <vt:lpstr>Montserrat</vt:lpstr>
      <vt:lpstr>Montserrat SemiBold</vt:lpstr>
      <vt:lpstr>Proxima Nova Rg</vt:lpstr>
      <vt:lpstr>Segoe UI Black</vt:lpstr>
      <vt:lpstr>Segoe UI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Dundee: Status as a Tech Innovator</vt:lpstr>
      <vt:lpstr>PowerPoint Presentation</vt:lpstr>
      <vt:lpstr>5G - a Partnership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Graham</dc:creator>
  <cp:lastModifiedBy>Nicola Graham</cp:lastModifiedBy>
  <cp:revision>118</cp:revision>
  <dcterms:created xsi:type="dcterms:W3CDTF">2022-10-10T10:01:19Z</dcterms:created>
  <dcterms:modified xsi:type="dcterms:W3CDTF">2022-12-06T09:20:23Z</dcterms:modified>
</cp:coreProperties>
</file>